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86b0981e-20a1-c8b7-74f1-0f87f84779d7}">
          <p14:sldIdLst>
            <p14:sldId id="256"/>
          </p14:sldIdLst>
        </p14:section>
        <p14:section name="What happened" id="{35c7f470-3923-3807-96f9-5e5f62a841b6}">
          <p14:sldIdLst>
            <p14:sldId id="257"/>
          </p14:sldIdLst>
        </p14:section>
        <p14:section name="Where it breaks" id="{0119e14a-c489-fd21-fdef-2f8dc6068783}">
          <p14:sldIdLst>
            <p14:sldId id="258"/>
          </p14:sldIdLst>
        </p14:section>
        <p14:section name="How to fix it" id="{af79b378-4eac-9681-ad01-b322d33ccd9a}">
          <p14:sldIdLst>
            <p14:sldId id="259"/>
          </p14:sldIdLst>
        </p14:section>
        <p14:section name="Where to start" id="{42eb9329-aa21-11b5-17a2-2b0edbbf09b7}">
          <p14:sldIdLst>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Thesis: none of 2026's AI security incidents used a new kind of weakness. AI made old weaknesses fast and cheap to exploit. The timeline: the PHP2Shell bug family traces back to 2004 (Calif), and AI found and proved it in weeks in August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Attackers vs defenders: Amazon saw public PHP2Shell exploits within hours of the Oct 21 patch; IBM 2026 puts mean time to identify and contain a breach at 247 days. 31% of breaches start with vulnerability exploitation (Verizon DBIR 2026). 23.43% of 495 KEVs in 1H-2026 were exploited on or before CVE publication (VulnCheck). 1 in 4 malicious breaches were AI-enabled (IBM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92%: among organizations that reported an AI-related breach, 92% lacked proper AI access controls (IBM 2026). 43%: share of security incidents involving shadow AI, up from 20% (IBM 2026). 48%: breaches involving a third party (Verizon DBIR 2026). 34.6%: W3Techs share of PHP sites on PHP 7, 5 or 4; PHP 8.1 and older no longer receive updates from the PHP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layer maps to an incident: Hugging Face (models escaped a sandbox via an Artifactory zero-day), CERT-In (agents reused the same exposed credential), Barracuda (hidden instructions in invoice emails), CyberXero (operator reframed refused requests and opened fresh sessions), LiteLLM 1.107.0 (stolen GitHub tokens ran the release workflow from a lookalike Berri-AI fork, per Datadog), IBM 247 days to identify and contain.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Identity and sandboxing are low effort and remove the most risk: they close the access-control gap (92%) and the egress path every 2026 breakout used. The action gate and automated checks need funding and ownership. CERT-In recommends auto-stopping runs that contact third-party systems or use credentials they don't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804672"/>
            <a:ext cx="11064240" cy="868680"/>
          </a:xfrm>
          <a:prstGeom prst="rect">
            <a:avLst/>
          </a:prstGeom>
          <a:noFill/>
          <a:ln/>
        </p:spPr>
        <p:txBody>
          <a:bodyPr wrap="square" rtlCol="0"/>
          <a:lstStyle>
            <a:lvl1pPr algn="l" indent="0" marL="0">
              <a:buNone/>
              <a:defRPr lang="en-US" sz="2400" dirty="0">
                <a:solidFill>
                  <a:schemeClr val="tx1"/>
                </a:solidFill>
                <a:latin typeface="Georgia" pitchFamily="34" charset="0"/>
                <a:ea typeface="Georgia" pitchFamily="34" charset="-122"/>
                <a:cs typeface="Georgia" pitchFamily="34" charset="-120"/>
              </a:defRPr>
            </a:lvl1pPr>
          </a:lstStyle>
          <a:p>
            <a:pPr algn="l" indent="0" marL="0">
              <a:buNone/>
            </a:pPr>
            <a:r>
              <a:rPr lang="en-US" sz="2400" dirty="0">
                <a:solidFill>
                  <a:schemeClr val="tx1"/>
                </a:solidFill>
                <a:latin typeface="Georgia" pitchFamily="34" charset="0"/>
                <a:ea typeface="Georgia" pitchFamily="34" charset="-122"/>
                <a:cs typeface="Georgia" pitchFamily="34" charset="-120"/>
              </a:rPr>
              <a:t>Slide title</a:t>
            </a:r>
            <a:endParaRPr lang="en-US" sz="2400" dirty="0"/>
          </a:p>
        </p:txBody>
      </p:sp>
      <p:sp>
        <p:nvSpPr>
          <p:cNvPr id="3" name="Text 0"/>
          <p:cNvSpPr/>
          <p:nvPr/>
        </p:nvSpPr>
        <p:spPr>
          <a:xfrm>
            <a:off x="548640" y="6419088"/>
            <a:ext cx="7315200" cy="274320"/>
          </a:xfrm>
          <a:prstGeom prst="rect">
            <a:avLst/>
          </a:prstGeom>
          <a:noFill/>
          <a:ln/>
        </p:spPr>
        <p:txBody>
          <a:bodyPr wrap="square" lIns="0" tIns="0" rIns="0" bIns="0" rtlCol="0" anchor="ctr"/>
          <a:lstStyle/>
          <a:p>
            <a:pPr indent="0" marL="0">
              <a:buNone/>
            </a:pPr>
            <a:r>
              <a:rPr lang="en-US" sz="1000" dirty="0">
                <a:solidFill>
                  <a:schemeClr val="accent5"/>
                </a:solidFill>
              </a:rPr>
              <a:t>Aanchal Mittal  ·  The bugs were old. The clock is new.</a:t>
            </a:r>
            <a:endParaRPr lang="en-US" sz="1000" dirty="0"/>
          </a:p>
        </p:txBody>
      </p:sp>
      <p:sp>
        <p:nvSpPr>
          <p:cNvPr id="25" name="Slide Number Placeholder 0"/>
          <p:cNvSpPr>
            <a:spLocks noGrp="1"/>
          </p:cNvSpPr>
          <p:nvPr>
            <p:ph type="sldNum" sz="quarter" idx="4294967295"/>
          </p:nvPr>
        </p:nvSpPr>
        <p:spPr>
          <a:xfrm>
            <a:off x="11155680" y="6419088"/>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19088"/>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731520" y="731520"/>
            <a:ext cx="7315200" cy="274320"/>
          </a:xfrm>
          <a:prstGeom prst="rect">
            <a:avLst/>
          </a:prstGeom>
          <a:noFill/>
          <a:ln/>
        </p:spPr>
        <p:txBody>
          <a:bodyPr wrap="square" lIns="0" tIns="0" rIns="0" bIns="0" rtlCol="0" anchor="ctr"/>
          <a:lstStyle/>
          <a:p>
            <a:pPr indent="0" marL="0">
              <a:buNone/>
            </a:pPr>
            <a:r>
              <a:rPr lang="en-US" sz="1100" spc="200" kern="0" dirty="0">
                <a:solidFill>
                  <a:schemeClr val="tx2"/>
                </a:solidFill>
              </a:rPr>
              <a:t>AI SECURITY AND RELIABILITY  ·  OCTOBER 2026</a:t>
            </a:r>
            <a:endParaRPr lang="en-US" sz="1100" dirty="0"/>
          </a:p>
        </p:txBody>
      </p:sp>
      <p:sp>
        <p:nvSpPr>
          <p:cNvPr id="3" name="Cover title"/>
          <p:cNvSpPr txBox="1"/>
          <p:nvPr/>
        </p:nvSpPr>
        <p:spPr>
          <a:xfrm>
            <a:off x="731520" y="1325880"/>
            <a:ext cx="10515600" cy="1828800"/>
          </a:xfrm>
          <a:prstGeom prst="rect">
            <a:avLst/>
          </a:prstGeom>
          <a:noFill/>
          <a:ln/>
        </p:spPr>
        <p:txBody>
          <a:bodyPr wrap="square" lIns="0" tIns="0" rIns="0" bIns="0" rtlCol="0" anchor="t"/>
          <a:lstStyle/>
          <a:p>
            <a:pPr indent="0" marL="0">
              <a:buNone/>
            </a:pPr>
            <a:r>
              <a:rPr lang="en-US" sz="5600" dirty="0">
                <a:solidFill>
                  <a:schemeClr val="tx1"/>
                </a:solidFill>
                <a:latin typeface="Georgia" pitchFamily="34" charset="0"/>
                <a:ea typeface="Georgia" pitchFamily="34" charset="-122"/>
                <a:cs typeface="Georgia" pitchFamily="34" charset="-120"/>
              </a:rPr>
              <a:t>The bugs were old.</a:t>
            </a:r>
            <a:endParaRPr lang="en-US" sz="5600" dirty="0"/>
          </a:p>
          <a:p>
            <a:pPr indent="0" marL="0">
              <a:buNone/>
            </a:pPr>
            <a:r>
              <a:rPr lang="en-US" sz="5600" dirty="0">
                <a:solidFill>
                  <a:schemeClr val="tx1"/>
                </a:solidFill>
                <a:latin typeface="Georgia" pitchFamily="34" charset="0"/>
                <a:ea typeface="Georgia" pitchFamily="34" charset="-122"/>
                <a:cs typeface="Georgia" pitchFamily="34" charset="-120"/>
              </a:rPr>
              <a:t>The clock is new.</a:t>
            </a:r>
            <a:endParaRPr lang="en-US" sz="5600" dirty="0"/>
          </a:p>
        </p:txBody>
      </p:sp>
      <p:sp>
        <p:nvSpPr>
          <p:cNvPr id="4" name="Text 2"/>
          <p:cNvSpPr txBox="1"/>
          <p:nvPr/>
        </p:nvSpPr>
        <p:spPr>
          <a:xfrm>
            <a:off x="731520" y="3246120"/>
            <a:ext cx="7863840" cy="685800"/>
          </a:xfrm>
          <a:prstGeom prst="rect">
            <a:avLst/>
          </a:prstGeom>
          <a:noFill/>
          <a:ln/>
        </p:spPr>
        <p:txBody>
          <a:bodyPr wrap="square" lIns="0" tIns="0" rIns="0" bIns="0" rtlCol="0" anchor="t"/>
          <a:lstStyle/>
          <a:p>
            <a:pPr indent="0" marL="0">
              <a:buNone/>
            </a:pPr>
            <a:r>
              <a:rPr lang="en-US" sz="1800" dirty="0">
                <a:solidFill>
                  <a:schemeClr val="tx2"/>
                </a:solidFill>
              </a:rPr>
              <a:t>Why AI keeps breaking things, and a practical way to make it reliable in industries that hold sensitive data.</a:t>
            </a:r>
            <a:endParaRPr lang="en-US" sz="1800" dirty="0"/>
          </a:p>
        </p:txBody>
      </p:sp>
      <p:sp>
        <p:nvSpPr>
          <p:cNvPr id="5" name="Old line"/>
          <p:cNvSpPr/>
          <p:nvPr/>
        </p:nvSpPr>
        <p:spPr>
          <a:xfrm>
            <a:off x="777240" y="4709160"/>
            <a:ext cx="9052560" cy="0"/>
          </a:xfrm>
          <a:prstGeom prst="line">
            <a:avLst/>
          </a:prstGeom>
          <a:noFill/>
          <a:ln w="25400">
            <a:solidFill>
              <a:schemeClr val="accent5"/>
            </a:solidFill>
            <a:prstDash val="solid"/>
          </a:ln>
        </p:spPr>
      </p:sp>
      <p:sp>
        <p:nvSpPr>
          <p:cNvPr id="6" name="New clock"/>
          <p:cNvSpPr/>
          <p:nvPr/>
        </p:nvSpPr>
        <p:spPr>
          <a:xfrm>
            <a:off x="9829800" y="4709160"/>
            <a:ext cx="1600200" cy="0"/>
          </a:xfrm>
          <a:prstGeom prst="line">
            <a:avLst/>
          </a:prstGeom>
          <a:noFill/>
          <a:ln w="76200">
            <a:solidFill>
              <a:schemeClr val="accent1"/>
            </a:solidFill>
            <a:prstDash val="solid"/>
          </a:ln>
        </p:spPr>
      </p:sp>
      <p:sp>
        <p:nvSpPr>
          <p:cNvPr id="7" name="Shape 5"/>
          <p:cNvSpPr/>
          <p:nvPr/>
        </p:nvSpPr>
        <p:spPr>
          <a:xfrm>
            <a:off x="704088" y="4636008"/>
            <a:ext cx="146304" cy="146304"/>
          </a:xfrm>
          <a:prstGeom prst="ellipse">
            <a:avLst/>
          </a:prstGeom>
          <a:solidFill>
            <a:schemeClr val="tx2"/>
          </a:solidFill>
          <a:ln w="12700">
            <a:solidFill>
              <a:schemeClr val="tx2"/>
            </a:solidFill>
            <a:prstDash val="solid"/>
          </a:ln>
        </p:spPr>
      </p:sp>
      <p:sp>
        <p:nvSpPr>
          <p:cNvPr id="8" name="Shape 6"/>
          <p:cNvSpPr/>
          <p:nvPr/>
        </p:nvSpPr>
        <p:spPr>
          <a:xfrm>
            <a:off x="2714105" y="4654296"/>
            <a:ext cx="0" cy="109728"/>
          </a:xfrm>
          <a:prstGeom prst="line">
            <a:avLst/>
          </a:prstGeom>
          <a:noFill/>
          <a:ln w="12700">
            <a:solidFill>
              <a:schemeClr val="accent5"/>
            </a:solidFill>
            <a:prstDash val="solid"/>
          </a:ln>
        </p:spPr>
      </p:sp>
      <p:sp>
        <p:nvSpPr>
          <p:cNvPr id="9" name="Text 7"/>
          <p:cNvSpPr txBox="1"/>
          <p:nvPr/>
        </p:nvSpPr>
        <p:spPr>
          <a:xfrm>
            <a:off x="2348345" y="4325112"/>
            <a:ext cx="731520" cy="228600"/>
          </a:xfrm>
          <a:prstGeom prst="rect">
            <a:avLst/>
          </a:prstGeom>
          <a:noFill/>
          <a:ln/>
        </p:spPr>
        <p:txBody>
          <a:bodyPr wrap="square" lIns="0" tIns="0" rIns="0" bIns="0" rtlCol="0" anchor="ctr"/>
          <a:lstStyle/>
          <a:p>
            <a:pPr algn="ctr" indent="0" marL="0">
              <a:buNone/>
            </a:pPr>
            <a:r>
              <a:rPr lang="en-US" sz="1000" dirty="0">
                <a:solidFill>
                  <a:schemeClr val="accent5"/>
                </a:solidFill>
              </a:rPr>
              <a:t>2008</a:t>
            </a:r>
            <a:endParaRPr lang="en-US" sz="1000" dirty="0"/>
          </a:p>
        </p:txBody>
      </p:sp>
      <p:sp>
        <p:nvSpPr>
          <p:cNvPr id="10" name="Shape 8"/>
          <p:cNvSpPr/>
          <p:nvPr/>
        </p:nvSpPr>
        <p:spPr>
          <a:xfrm>
            <a:off x="4650971" y="4654296"/>
            <a:ext cx="0" cy="109728"/>
          </a:xfrm>
          <a:prstGeom prst="line">
            <a:avLst/>
          </a:prstGeom>
          <a:noFill/>
          <a:ln w="12700">
            <a:solidFill>
              <a:schemeClr val="accent5"/>
            </a:solidFill>
            <a:prstDash val="solid"/>
          </a:ln>
        </p:spPr>
      </p:sp>
      <p:sp>
        <p:nvSpPr>
          <p:cNvPr id="11" name="Text 9"/>
          <p:cNvSpPr txBox="1"/>
          <p:nvPr/>
        </p:nvSpPr>
        <p:spPr>
          <a:xfrm>
            <a:off x="4285211" y="4325112"/>
            <a:ext cx="731520" cy="228600"/>
          </a:xfrm>
          <a:prstGeom prst="rect">
            <a:avLst/>
          </a:prstGeom>
          <a:noFill/>
          <a:ln/>
        </p:spPr>
        <p:txBody>
          <a:bodyPr wrap="square" lIns="0" tIns="0" rIns="0" bIns="0" rtlCol="0" anchor="ctr"/>
          <a:lstStyle/>
          <a:p>
            <a:pPr algn="ctr" indent="0" marL="0">
              <a:buNone/>
            </a:pPr>
            <a:r>
              <a:rPr lang="en-US" sz="1000" dirty="0">
                <a:solidFill>
                  <a:schemeClr val="accent5"/>
                </a:solidFill>
              </a:rPr>
              <a:t>2012</a:t>
            </a:r>
            <a:endParaRPr lang="en-US" sz="1000" dirty="0"/>
          </a:p>
        </p:txBody>
      </p:sp>
      <p:sp>
        <p:nvSpPr>
          <p:cNvPr id="12" name="Shape 10"/>
          <p:cNvSpPr/>
          <p:nvPr/>
        </p:nvSpPr>
        <p:spPr>
          <a:xfrm>
            <a:off x="6587836" y="4654296"/>
            <a:ext cx="0" cy="109728"/>
          </a:xfrm>
          <a:prstGeom prst="line">
            <a:avLst/>
          </a:prstGeom>
          <a:noFill/>
          <a:ln w="12700">
            <a:solidFill>
              <a:schemeClr val="accent5"/>
            </a:solidFill>
            <a:prstDash val="solid"/>
          </a:ln>
        </p:spPr>
      </p:sp>
      <p:sp>
        <p:nvSpPr>
          <p:cNvPr id="13" name="Text 11"/>
          <p:cNvSpPr txBox="1"/>
          <p:nvPr/>
        </p:nvSpPr>
        <p:spPr>
          <a:xfrm>
            <a:off x="6222076" y="4325112"/>
            <a:ext cx="731520" cy="228600"/>
          </a:xfrm>
          <a:prstGeom prst="rect">
            <a:avLst/>
          </a:prstGeom>
          <a:noFill/>
          <a:ln/>
        </p:spPr>
        <p:txBody>
          <a:bodyPr wrap="square" lIns="0" tIns="0" rIns="0" bIns="0" rtlCol="0" anchor="ctr"/>
          <a:lstStyle/>
          <a:p>
            <a:pPr algn="ctr" indent="0" marL="0">
              <a:buNone/>
            </a:pPr>
            <a:r>
              <a:rPr lang="en-US" sz="1000" dirty="0">
                <a:solidFill>
                  <a:schemeClr val="accent5"/>
                </a:solidFill>
              </a:rPr>
              <a:t>2016</a:t>
            </a:r>
            <a:endParaRPr lang="en-US" sz="1000" dirty="0"/>
          </a:p>
        </p:txBody>
      </p:sp>
      <p:sp>
        <p:nvSpPr>
          <p:cNvPr id="14" name="Shape 12"/>
          <p:cNvSpPr/>
          <p:nvPr/>
        </p:nvSpPr>
        <p:spPr>
          <a:xfrm>
            <a:off x="8524702" y="4654296"/>
            <a:ext cx="0" cy="109728"/>
          </a:xfrm>
          <a:prstGeom prst="line">
            <a:avLst/>
          </a:prstGeom>
          <a:noFill/>
          <a:ln w="12700">
            <a:solidFill>
              <a:schemeClr val="accent5"/>
            </a:solidFill>
            <a:prstDash val="solid"/>
          </a:ln>
        </p:spPr>
      </p:sp>
      <p:sp>
        <p:nvSpPr>
          <p:cNvPr id="15" name="Text 13"/>
          <p:cNvSpPr txBox="1"/>
          <p:nvPr/>
        </p:nvSpPr>
        <p:spPr>
          <a:xfrm>
            <a:off x="8158942" y="4325112"/>
            <a:ext cx="731520" cy="228600"/>
          </a:xfrm>
          <a:prstGeom prst="rect">
            <a:avLst/>
          </a:prstGeom>
          <a:noFill/>
          <a:ln/>
        </p:spPr>
        <p:txBody>
          <a:bodyPr wrap="square" lIns="0" tIns="0" rIns="0" bIns="0" rtlCol="0" anchor="ctr"/>
          <a:lstStyle/>
          <a:p>
            <a:pPr algn="ctr" indent="0" marL="0">
              <a:buNone/>
            </a:pPr>
            <a:r>
              <a:rPr lang="en-US" sz="1000" dirty="0">
                <a:solidFill>
                  <a:schemeClr val="accent5"/>
                </a:solidFill>
              </a:rPr>
              <a:t>2020</a:t>
            </a:r>
            <a:endParaRPr lang="en-US" sz="1000" dirty="0"/>
          </a:p>
        </p:txBody>
      </p:sp>
      <p:sp>
        <p:nvSpPr>
          <p:cNvPr id="16" name="Shape 14"/>
          <p:cNvSpPr/>
          <p:nvPr/>
        </p:nvSpPr>
        <p:spPr>
          <a:xfrm>
            <a:off x="10461567" y="4654296"/>
            <a:ext cx="0" cy="109728"/>
          </a:xfrm>
          <a:prstGeom prst="line">
            <a:avLst/>
          </a:prstGeom>
          <a:noFill/>
          <a:ln w="12700">
            <a:solidFill>
              <a:schemeClr val="accent5"/>
            </a:solidFill>
            <a:prstDash val="solid"/>
          </a:ln>
        </p:spPr>
      </p:sp>
      <p:sp>
        <p:nvSpPr>
          <p:cNvPr id="17" name="Text 15"/>
          <p:cNvSpPr txBox="1"/>
          <p:nvPr/>
        </p:nvSpPr>
        <p:spPr>
          <a:xfrm>
            <a:off x="10095807" y="4325112"/>
            <a:ext cx="731520" cy="228600"/>
          </a:xfrm>
          <a:prstGeom prst="rect">
            <a:avLst/>
          </a:prstGeom>
          <a:noFill/>
          <a:ln/>
        </p:spPr>
        <p:txBody>
          <a:bodyPr wrap="square" lIns="0" tIns="0" rIns="0" bIns="0" rtlCol="0" anchor="ctr"/>
          <a:lstStyle/>
          <a:p>
            <a:pPr algn="ctr" indent="0" marL="0">
              <a:buNone/>
            </a:pPr>
            <a:r>
              <a:rPr lang="en-US" sz="1000" dirty="0">
                <a:solidFill>
                  <a:schemeClr val="accent5"/>
                </a:solidFill>
              </a:rPr>
              <a:t>2024</a:t>
            </a:r>
            <a:endParaRPr lang="en-US" sz="1000" dirty="0"/>
          </a:p>
        </p:txBody>
      </p:sp>
      <p:sp>
        <p:nvSpPr>
          <p:cNvPr id="18" name="Text 16"/>
          <p:cNvSpPr txBox="1"/>
          <p:nvPr/>
        </p:nvSpPr>
        <p:spPr>
          <a:xfrm>
            <a:off x="731520" y="4892040"/>
            <a:ext cx="3200400" cy="548640"/>
          </a:xfrm>
          <a:prstGeom prst="rect">
            <a:avLst/>
          </a:prstGeom>
          <a:noFill/>
          <a:ln/>
        </p:spPr>
        <p:txBody>
          <a:bodyPr wrap="square" lIns="0" tIns="0" rIns="0" bIns="0" rtlCol="0" anchor="t"/>
          <a:lstStyle/>
          <a:p>
            <a:pPr indent="0" marL="0">
              <a:buNone/>
            </a:pPr>
            <a:r>
              <a:rPr lang="en-US" sz="1200" b="1" dirty="0">
                <a:solidFill>
                  <a:schemeClr val="tx1"/>
                </a:solidFill>
              </a:rPr>
              <a:t>2004</a:t>
            </a:r>
            <a:endParaRPr lang="en-US" sz="1200" dirty="0"/>
          </a:p>
          <a:p>
            <a:pPr indent="0" marL="0">
              <a:buNone/>
            </a:pPr>
            <a:r>
              <a:rPr lang="en-US" sz="1200" dirty="0">
                <a:solidFill>
                  <a:schemeClr val="tx2"/>
                </a:solidFill>
              </a:rPr>
              <a:t>Bug family traced back to here</a:t>
            </a:r>
            <a:endParaRPr lang="en-US" sz="1200" dirty="0"/>
          </a:p>
        </p:txBody>
      </p:sp>
      <p:sp>
        <p:nvSpPr>
          <p:cNvPr id="19" name="Text 17"/>
          <p:cNvSpPr txBox="1"/>
          <p:nvPr/>
        </p:nvSpPr>
        <p:spPr>
          <a:xfrm>
            <a:off x="7772400" y="4892040"/>
            <a:ext cx="3657600" cy="548640"/>
          </a:xfrm>
          <a:prstGeom prst="rect">
            <a:avLst/>
          </a:prstGeom>
          <a:noFill/>
          <a:ln/>
        </p:spPr>
        <p:txBody>
          <a:bodyPr wrap="square" lIns="0" tIns="0" rIns="0" bIns="0" rtlCol="0" anchor="t"/>
          <a:lstStyle/>
          <a:p>
            <a:pPr algn="r" indent="0" marL="0">
              <a:buNone/>
            </a:pPr>
            <a:r>
              <a:rPr lang="en-US" sz="1200" b="1" dirty="0">
                <a:solidFill>
                  <a:schemeClr val="accent1"/>
                </a:solidFill>
              </a:rPr>
              <a:t>2026</a:t>
            </a:r>
            <a:endParaRPr lang="en-US" sz="1200" dirty="0"/>
          </a:p>
          <a:p>
            <a:pPr algn="r" indent="0" marL="0">
              <a:buNone/>
            </a:pPr>
            <a:r>
              <a:rPr lang="en-US" sz="1200" dirty="0">
                <a:solidFill>
                  <a:schemeClr val="tx2"/>
                </a:solidFill>
              </a:rPr>
              <a:t>Found by AI in weeks, exploited in hours</a:t>
            </a:r>
            <a:endParaRPr lang="en-US" sz="1200" dirty="0"/>
          </a:p>
        </p:txBody>
      </p:sp>
      <p:sp>
        <p:nvSpPr>
          <p:cNvPr id="20" name="Text 18"/>
          <p:cNvSpPr txBox="1"/>
          <p:nvPr/>
        </p:nvSpPr>
        <p:spPr>
          <a:xfrm>
            <a:off x="731520" y="6080760"/>
            <a:ext cx="3657600" cy="274320"/>
          </a:xfrm>
          <a:prstGeom prst="rect">
            <a:avLst/>
          </a:prstGeom>
          <a:noFill/>
          <a:ln/>
        </p:spPr>
        <p:txBody>
          <a:bodyPr wrap="square" lIns="0" tIns="0" rIns="0" bIns="0" rtlCol="0" anchor="ctr"/>
          <a:lstStyle/>
          <a:p>
            <a:pPr indent="0" marL="0">
              <a:buNone/>
            </a:pPr>
            <a:r>
              <a:rPr lang="en-US" sz="1200" dirty="0">
                <a:solidFill>
                  <a:schemeClr val="tx2"/>
                </a:solidFill>
              </a:rPr>
              <a:t>Aanchal Mittal</a:t>
            </a:r>
            <a:endParaRPr lang="en-US" sz="1200" dirty="0"/>
          </a:p>
        </p:txBody>
      </p:sp>
      <p:sp>
        <p:nvSpPr>
          <p:cNvPr id="21" name="Text 19"/>
          <p:cNvSpPr txBox="1"/>
          <p:nvPr/>
        </p:nvSpPr>
        <p:spPr>
          <a:xfrm>
            <a:off x="4754880" y="6080760"/>
            <a:ext cx="6675120" cy="274320"/>
          </a:xfrm>
          <a:prstGeom prst="rect">
            <a:avLst/>
          </a:prstGeom>
          <a:noFill/>
          <a:ln/>
        </p:spPr>
        <p:txBody>
          <a:bodyPr wrap="square" lIns="0" tIns="0" rIns="0" bIns="0" rtlCol="0" anchor="ctr"/>
          <a:lstStyle/>
          <a:p>
            <a:pPr algn="r" indent="0" marL="0">
              <a:buNone/>
            </a:pPr>
            <a:r>
              <a:rPr lang="en-US" sz="1100" dirty="0">
                <a:solidFill>
                  <a:schemeClr val="accent5"/>
                </a:solidFill>
              </a:rPr>
              <a:t>01  What happened     02  Where it breaks     03  How to fix it     04  Where to start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racker 1"/>
          <p:cNvSpPr txBox="1"/>
          <p:nvPr/>
        </p:nvSpPr>
        <p:spPr>
          <a:xfrm>
            <a:off x="548640" y="347472"/>
            <a:ext cx="1641348" cy="256032"/>
          </a:xfrm>
          <a:prstGeom prst="rect">
            <a:avLst/>
          </a:prstGeom>
          <a:noFill/>
          <a:ln/>
        </p:spPr>
        <p:txBody>
          <a:bodyPr wrap="square" lIns="0" tIns="0" rIns="0" bIns="0" rtlCol="0" anchor="ctr"/>
          <a:lstStyle/>
          <a:p>
            <a:pPr indent="0" marL="0">
              <a:buNone/>
            </a:pPr>
            <a:r>
              <a:rPr lang="en-US" sz="1000" b="1" spc="100" kern="0" dirty="0">
                <a:solidFill>
                  <a:schemeClr val="tx1"/>
                </a:solidFill>
              </a:rPr>
              <a:t>WHAT HAPPENED</a:t>
            </a:r>
            <a:endParaRPr lang="en-US" sz="1000" dirty="0"/>
          </a:p>
        </p:txBody>
      </p:sp>
      <p:sp>
        <p:nvSpPr>
          <p:cNvPr id="3" name="Tracker underline"/>
          <p:cNvSpPr/>
          <p:nvPr/>
        </p:nvSpPr>
        <p:spPr>
          <a:xfrm>
            <a:off x="548640" y="640080"/>
            <a:ext cx="1458468" cy="0"/>
          </a:xfrm>
          <a:prstGeom prst="line">
            <a:avLst/>
          </a:prstGeom>
          <a:noFill/>
          <a:ln w="19050">
            <a:solidFill>
              <a:schemeClr val="accent1"/>
            </a:solidFill>
            <a:prstDash val="solid"/>
          </a:ln>
        </p:spPr>
      </p:sp>
      <p:sp>
        <p:nvSpPr>
          <p:cNvPr id="4" name="Tracker 2"/>
          <p:cNvSpPr txBox="1"/>
          <p:nvPr/>
        </p:nvSpPr>
        <p:spPr>
          <a:xfrm>
            <a:off x="2418588" y="347472"/>
            <a:ext cx="1851660" cy="256032"/>
          </a:xfrm>
          <a:prstGeom prst="rect">
            <a:avLst/>
          </a:prstGeom>
          <a:noFill/>
          <a:ln/>
        </p:spPr>
        <p:txBody>
          <a:bodyPr wrap="square" lIns="0" tIns="0" rIns="0" bIns="0" rtlCol="0" anchor="ctr"/>
          <a:lstStyle/>
          <a:p>
            <a:pPr indent="0" marL="0">
              <a:buNone/>
            </a:pPr>
            <a:r>
              <a:rPr lang="en-US" sz="1000" spc="100" kern="0" dirty="0">
                <a:solidFill>
                  <a:schemeClr val="accent5"/>
                </a:solidFill>
              </a:rPr>
              <a:t>WHERE IT BREAKS</a:t>
            </a:r>
            <a:endParaRPr lang="en-US" sz="1000" dirty="0"/>
          </a:p>
        </p:txBody>
      </p:sp>
      <p:sp>
        <p:nvSpPr>
          <p:cNvPr id="5" name="Tracker 3"/>
          <p:cNvSpPr txBox="1"/>
          <p:nvPr/>
        </p:nvSpPr>
        <p:spPr>
          <a:xfrm>
            <a:off x="4498848" y="347472"/>
            <a:ext cx="1641348" cy="256032"/>
          </a:xfrm>
          <a:prstGeom prst="rect">
            <a:avLst/>
          </a:prstGeom>
          <a:noFill/>
          <a:ln/>
        </p:spPr>
        <p:txBody>
          <a:bodyPr wrap="square" lIns="0" tIns="0" rIns="0" bIns="0" rtlCol="0" anchor="ctr"/>
          <a:lstStyle/>
          <a:p>
            <a:pPr indent="0" marL="0">
              <a:buNone/>
            </a:pPr>
            <a:r>
              <a:rPr lang="en-US" sz="1000" spc="100" kern="0" dirty="0">
                <a:solidFill>
                  <a:schemeClr val="accent5"/>
                </a:solidFill>
              </a:rPr>
              <a:t>HOW TO FIX IT</a:t>
            </a:r>
            <a:endParaRPr lang="en-US" sz="1000" dirty="0"/>
          </a:p>
        </p:txBody>
      </p:sp>
      <p:sp>
        <p:nvSpPr>
          <p:cNvPr id="6" name="Tracker 4"/>
          <p:cNvSpPr txBox="1"/>
          <p:nvPr/>
        </p:nvSpPr>
        <p:spPr>
          <a:xfrm>
            <a:off x="6368796" y="347472"/>
            <a:ext cx="1746504" cy="256032"/>
          </a:xfrm>
          <a:prstGeom prst="rect">
            <a:avLst/>
          </a:prstGeom>
          <a:noFill/>
          <a:ln/>
        </p:spPr>
        <p:txBody>
          <a:bodyPr wrap="square" lIns="0" tIns="0" rIns="0" bIns="0" rtlCol="0" anchor="ctr"/>
          <a:lstStyle/>
          <a:p>
            <a:pPr indent="0" marL="0">
              <a:buNone/>
            </a:pPr>
            <a:r>
              <a:rPr lang="en-US" sz="1000" spc="100" kern="0" dirty="0">
                <a:solidFill>
                  <a:schemeClr val="accent5"/>
                </a:solidFill>
              </a:rPr>
              <a:t>WHERE TO START</a:t>
            </a:r>
            <a:endParaRPr lang="en-US" sz="1000" dirty="0"/>
          </a:p>
        </p:txBody>
      </p:sp>
      <p:sp>
        <p:nvSpPr>
          <p:cNvPr id="7" name="Text 0"/>
          <p:cNvSpPr/>
          <p:nvPr>
            <p:ph idx="100" type="title" hasCustomPrompt="1"/>
          </p:nvPr>
        </p:nvSpPr>
        <p:spPr>
          <a:xfrm>
            <a:off x="548640" y="804672"/>
            <a:ext cx="11064240" cy="868680"/>
          </a:xfrm>
          <a:prstGeom prst="rect">
            <a:avLst/>
          </a:prstGeom>
          <a:noFill/>
          <a:ln/>
        </p:spPr>
        <p:txBody>
          <a:bodyPr wrap="square" lIns="0" tIns="0" rIns="0" bIns="0" rtlCol="0" anchor="t"/>
          <a:lstStyle/>
          <a:p>
            <a:pPr algn="l" indent="0" marL="0">
              <a:buNone/>
            </a:pPr>
            <a:r>
              <a:rPr lang="en-US" sz="2400" dirty="0">
                <a:solidFill>
                  <a:schemeClr val="tx1"/>
                </a:solidFill>
                <a:latin typeface="Georgia" pitchFamily="34" charset="0"/>
                <a:ea typeface="Georgia" pitchFamily="34" charset="-122"/>
                <a:cs typeface="Georgia" pitchFamily="34" charset="-120"/>
              </a:rPr>
              <a:t>AI didn't create new holes this year. It made old ones usable in hours, while defenders still take months</a:t>
            </a:r>
            <a:endParaRPr lang="en-US" sz="2400" dirty="0"/>
          </a:p>
        </p:txBody>
      </p:sp>
      <p:sp>
        <p:nvSpPr>
          <p:cNvPr id="8" name="Text 6"/>
          <p:cNvSpPr txBox="1"/>
          <p:nvPr/>
        </p:nvSpPr>
        <p:spPr>
          <a:xfrm>
            <a:off x="548640" y="1920240"/>
            <a:ext cx="1188720" cy="320040"/>
          </a:xfrm>
          <a:prstGeom prst="rect">
            <a:avLst/>
          </a:prstGeom>
          <a:noFill/>
          <a:ln/>
        </p:spPr>
        <p:txBody>
          <a:bodyPr wrap="square" lIns="0" tIns="0" rIns="0" bIns="0" rtlCol="0" anchor="ctr"/>
          <a:lstStyle/>
          <a:p>
            <a:pPr indent="0" marL="0">
              <a:buNone/>
            </a:pPr>
            <a:r>
              <a:rPr lang="en-US" sz="1400" b="1" dirty="0">
                <a:solidFill>
                  <a:schemeClr val="tx1"/>
                </a:solidFill>
              </a:rPr>
              <a:t>Attackers</a:t>
            </a:r>
            <a:endParaRPr lang="en-US" sz="1400" dirty="0"/>
          </a:p>
        </p:txBody>
      </p:sp>
      <p:sp>
        <p:nvSpPr>
          <p:cNvPr id="9" name="Shape 7"/>
          <p:cNvSpPr/>
          <p:nvPr/>
        </p:nvSpPr>
        <p:spPr>
          <a:xfrm>
            <a:off x="1783080" y="1965960"/>
            <a:ext cx="3291840" cy="219456"/>
          </a:xfrm>
          <a:prstGeom prst="roundRect">
            <a:avLst>
              <a:gd name="adj" fmla="val 50000"/>
            </a:avLst>
          </a:prstGeom>
          <a:solidFill>
            <a:schemeClr val="bg2"/>
          </a:solidFill>
          <a:ln w="12700">
            <a:solidFill>
              <a:schemeClr val="bg2"/>
            </a:solidFill>
            <a:prstDash val="solid"/>
          </a:ln>
        </p:spPr>
      </p:sp>
      <p:sp>
        <p:nvSpPr>
          <p:cNvPr id="10" name="Shape 8"/>
          <p:cNvSpPr/>
          <p:nvPr/>
        </p:nvSpPr>
        <p:spPr>
          <a:xfrm>
            <a:off x="1783080" y="1965960"/>
            <a:ext cx="219456" cy="219456"/>
          </a:xfrm>
          <a:prstGeom prst="roundRect">
            <a:avLst>
              <a:gd name="adj" fmla="val 50000"/>
            </a:avLst>
          </a:prstGeom>
          <a:solidFill>
            <a:schemeClr val="accent6"/>
          </a:solidFill>
          <a:ln w="12700">
            <a:solidFill>
              <a:schemeClr val="accent6"/>
            </a:solidFill>
            <a:prstDash val="solid"/>
          </a:ln>
        </p:spPr>
      </p:sp>
      <p:sp>
        <p:nvSpPr>
          <p:cNvPr id="11" name="Text 9"/>
          <p:cNvSpPr txBox="1"/>
          <p:nvPr/>
        </p:nvSpPr>
        <p:spPr>
          <a:xfrm>
            <a:off x="5212080" y="1856232"/>
            <a:ext cx="1188720" cy="411480"/>
          </a:xfrm>
          <a:prstGeom prst="rect">
            <a:avLst/>
          </a:prstGeom>
          <a:noFill/>
          <a:ln/>
        </p:spPr>
        <p:txBody>
          <a:bodyPr wrap="square" lIns="0" tIns="0" rIns="0" bIns="0" rtlCol="0" anchor="ctr"/>
          <a:lstStyle/>
          <a:p>
            <a:pPr indent="0" marL="0">
              <a:buNone/>
            </a:pPr>
            <a:r>
              <a:rPr lang="en-US" sz="2200" dirty="0">
                <a:solidFill>
                  <a:schemeClr val="accent6"/>
                </a:solidFill>
                <a:latin typeface="Georgia" pitchFamily="34" charset="0"/>
                <a:ea typeface="Georgia" pitchFamily="34" charset="-122"/>
                <a:cs typeface="Georgia" pitchFamily="34" charset="-120"/>
              </a:rPr>
              <a:t>hours</a:t>
            </a:r>
            <a:endParaRPr lang="en-US" sz="2200" dirty="0"/>
          </a:p>
        </p:txBody>
      </p:sp>
      <p:sp>
        <p:nvSpPr>
          <p:cNvPr id="12" name="Text 10"/>
          <p:cNvSpPr txBox="1"/>
          <p:nvPr/>
        </p:nvSpPr>
        <p:spPr>
          <a:xfrm>
            <a:off x="1783080" y="2258568"/>
            <a:ext cx="4572000" cy="274320"/>
          </a:xfrm>
          <a:prstGeom prst="rect">
            <a:avLst/>
          </a:prstGeom>
          <a:noFill/>
          <a:ln/>
        </p:spPr>
        <p:txBody>
          <a:bodyPr wrap="square" lIns="0" tIns="0" rIns="0" bIns="0" rtlCol="0" anchor="ctr"/>
          <a:lstStyle/>
          <a:p>
            <a:pPr indent="0" marL="0">
              <a:buNone/>
            </a:pPr>
            <a:r>
              <a:rPr lang="en-US" sz="1100" dirty="0">
                <a:solidFill>
                  <a:schemeClr val="tx2"/>
                </a:solidFill>
              </a:rPr>
              <a:t>Public PHP2Shell exploits within hours of the patch (Amazon)</a:t>
            </a:r>
            <a:endParaRPr lang="en-US" sz="1100" dirty="0"/>
          </a:p>
        </p:txBody>
      </p:sp>
      <p:sp>
        <p:nvSpPr>
          <p:cNvPr id="13" name="Text 11"/>
          <p:cNvSpPr txBox="1"/>
          <p:nvPr/>
        </p:nvSpPr>
        <p:spPr>
          <a:xfrm>
            <a:off x="548640" y="2834640"/>
            <a:ext cx="1188720" cy="320040"/>
          </a:xfrm>
          <a:prstGeom prst="rect">
            <a:avLst/>
          </a:prstGeom>
          <a:noFill/>
          <a:ln/>
        </p:spPr>
        <p:txBody>
          <a:bodyPr wrap="square" lIns="0" tIns="0" rIns="0" bIns="0" rtlCol="0" anchor="ctr"/>
          <a:lstStyle/>
          <a:p>
            <a:pPr indent="0" marL="0">
              <a:buNone/>
            </a:pPr>
            <a:r>
              <a:rPr lang="en-US" sz="1400" b="1" dirty="0">
                <a:solidFill>
                  <a:schemeClr val="tx1"/>
                </a:solidFill>
              </a:rPr>
              <a:t>Defenders</a:t>
            </a:r>
            <a:endParaRPr lang="en-US" sz="1400" dirty="0"/>
          </a:p>
        </p:txBody>
      </p:sp>
      <p:sp>
        <p:nvSpPr>
          <p:cNvPr id="14" name="Shape 12"/>
          <p:cNvSpPr/>
          <p:nvPr/>
        </p:nvSpPr>
        <p:spPr>
          <a:xfrm>
            <a:off x="1783080" y="2880360"/>
            <a:ext cx="3291840" cy="219456"/>
          </a:xfrm>
          <a:prstGeom prst="roundRect">
            <a:avLst>
              <a:gd name="adj" fmla="val 50000"/>
            </a:avLst>
          </a:prstGeom>
          <a:solidFill>
            <a:schemeClr val="bg2"/>
          </a:solidFill>
          <a:ln w="12700">
            <a:solidFill>
              <a:schemeClr val="bg2"/>
            </a:solidFill>
            <a:prstDash val="solid"/>
          </a:ln>
        </p:spPr>
      </p:sp>
      <p:sp>
        <p:nvSpPr>
          <p:cNvPr id="15" name="Shape 13"/>
          <p:cNvSpPr/>
          <p:nvPr/>
        </p:nvSpPr>
        <p:spPr>
          <a:xfrm>
            <a:off x="1783080" y="2880360"/>
            <a:ext cx="3291840" cy="219456"/>
          </a:xfrm>
          <a:prstGeom prst="roundRect">
            <a:avLst>
              <a:gd name="adj" fmla="val 50000"/>
            </a:avLst>
          </a:prstGeom>
          <a:solidFill>
            <a:schemeClr val="accent1"/>
          </a:solidFill>
          <a:ln w="12700">
            <a:solidFill>
              <a:schemeClr val="accent1"/>
            </a:solidFill>
            <a:prstDash val="solid"/>
          </a:ln>
        </p:spPr>
      </p:sp>
      <p:sp>
        <p:nvSpPr>
          <p:cNvPr id="16" name="Text 14"/>
          <p:cNvSpPr txBox="1"/>
          <p:nvPr/>
        </p:nvSpPr>
        <p:spPr>
          <a:xfrm>
            <a:off x="5212080" y="2770632"/>
            <a:ext cx="1188720" cy="411480"/>
          </a:xfrm>
          <a:prstGeom prst="rect">
            <a:avLst/>
          </a:prstGeom>
          <a:noFill/>
          <a:ln/>
        </p:spPr>
        <p:txBody>
          <a:bodyPr wrap="square" lIns="0" tIns="0" rIns="0" bIns="0" rtlCol="0" anchor="ctr"/>
          <a:lstStyle/>
          <a:p>
            <a:pPr indent="0" marL="0">
              <a:buNone/>
            </a:pPr>
            <a:r>
              <a:rPr lang="en-US" sz="2200" dirty="0">
                <a:solidFill>
                  <a:schemeClr val="tx1"/>
                </a:solidFill>
                <a:latin typeface="Georgia" pitchFamily="34" charset="0"/>
                <a:ea typeface="Georgia" pitchFamily="34" charset="-122"/>
                <a:cs typeface="Georgia" pitchFamily="34" charset="-120"/>
              </a:rPr>
              <a:t>247 days</a:t>
            </a:r>
            <a:endParaRPr lang="en-US" sz="2200" dirty="0"/>
          </a:p>
        </p:txBody>
      </p:sp>
      <p:sp>
        <p:nvSpPr>
          <p:cNvPr id="17" name="Text 15"/>
          <p:cNvSpPr txBox="1"/>
          <p:nvPr/>
        </p:nvSpPr>
        <p:spPr>
          <a:xfrm>
            <a:off x="1783080" y="3172968"/>
            <a:ext cx="4572000" cy="274320"/>
          </a:xfrm>
          <a:prstGeom prst="rect">
            <a:avLst/>
          </a:prstGeom>
          <a:noFill/>
          <a:ln/>
        </p:spPr>
        <p:txBody>
          <a:bodyPr wrap="square" lIns="0" tIns="0" rIns="0" bIns="0" rtlCol="0" anchor="ctr"/>
          <a:lstStyle/>
          <a:p>
            <a:pPr indent="0" marL="0">
              <a:buNone/>
            </a:pPr>
            <a:r>
              <a:rPr lang="en-US" sz="1100" dirty="0">
                <a:solidFill>
                  <a:schemeClr val="tx2"/>
                </a:solidFill>
              </a:rPr>
              <a:t>Average time to identify and contain a breach (IBM 2026)</a:t>
            </a:r>
            <a:endParaRPr lang="en-US" sz="1100" dirty="0"/>
          </a:p>
        </p:txBody>
      </p:sp>
      <p:sp>
        <p:nvSpPr>
          <p:cNvPr id="18" name="Text 16"/>
          <p:cNvSpPr txBox="1"/>
          <p:nvPr/>
        </p:nvSpPr>
        <p:spPr>
          <a:xfrm>
            <a:off x="1783080" y="3703320"/>
            <a:ext cx="4572000" cy="228600"/>
          </a:xfrm>
          <a:prstGeom prst="rect">
            <a:avLst/>
          </a:prstGeom>
          <a:noFill/>
          <a:ln/>
        </p:spPr>
        <p:txBody>
          <a:bodyPr wrap="square" lIns="0" tIns="0" rIns="0" bIns="0" rtlCol="0" anchor="ctr"/>
          <a:lstStyle/>
          <a:p>
            <a:pPr indent="0" marL="0">
              <a:buNone/>
            </a:pPr>
            <a:r>
              <a:rPr lang="en-US" sz="1000" i="1" dirty="0">
                <a:solidFill>
                  <a:schemeClr val="accent5"/>
                </a:solidFill>
              </a:rPr>
              <a:t>Bars not to scale. The real gap is wider.</a:t>
            </a:r>
            <a:endParaRPr lang="en-US" sz="1000" dirty="0"/>
          </a:p>
        </p:txBody>
      </p:sp>
      <p:sp>
        <p:nvSpPr>
          <p:cNvPr id="19" name="Text 17"/>
          <p:cNvSpPr txBox="1"/>
          <p:nvPr/>
        </p:nvSpPr>
        <p:spPr>
          <a:xfrm>
            <a:off x="548640" y="4160520"/>
            <a:ext cx="1920240" cy="548640"/>
          </a:xfrm>
          <a:prstGeom prst="rect">
            <a:avLst/>
          </a:prstGeom>
          <a:noFill/>
          <a:ln/>
        </p:spPr>
        <p:txBody>
          <a:bodyPr wrap="square" lIns="0" tIns="0" rIns="0" bIns="0" rtlCol="0" anchor="ctr"/>
          <a:lstStyle/>
          <a:p>
            <a:pPr indent="0" marL="0">
              <a:buNone/>
            </a:pPr>
            <a:r>
              <a:rPr lang="en-US" sz="3400" dirty="0">
                <a:solidFill>
                  <a:schemeClr val="accent1"/>
                </a:solidFill>
                <a:latin typeface="Georgia" pitchFamily="34" charset="0"/>
                <a:ea typeface="Georgia" pitchFamily="34" charset="-122"/>
                <a:cs typeface="Georgia" pitchFamily="34" charset="-120"/>
              </a:rPr>
              <a:t>31%</a:t>
            </a:r>
            <a:endParaRPr lang="en-US" sz="3400" dirty="0"/>
          </a:p>
        </p:txBody>
      </p:sp>
      <p:sp>
        <p:nvSpPr>
          <p:cNvPr id="20" name="Text 18"/>
          <p:cNvSpPr txBox="1"/>
          <p:nvPr/>
        </p:nvSpPr>
        <p:spPr>
          <a:xfrm>
            <a:off x="548640" y="4754880"/>
            <a:ext cx="1874520" cy="822960"/>
          </a:xfrm>
          <a:prstGeom prst="rect">
            <a:avLst/>
          </a:prstGeom>
          <a:noFill/>
          <a:ln/>
        </p:spPr>
        <p:txBody>
          <a:bodyPr wrap="square" lIns="0" tIns="0" rIns="0" bIns="0" rtlCol="0" anchor="t"/>
          <a:lstStyle/>
          <a:p>
            <a:pPr indent="0" marL="0">
              <a:buNone/>
            </a:pPr>
            <a:r>
              <a:rPr lang="en-US" sz="1200" dirty="0">
                <a:solidFill>
                  <a:schemeClr val="tx2"/>
                </a:solidFill>
              </a:rPr>
              <a:t>of breaches start with an exploited bug, now ahead of stolen passwords</a:t>
            </a:r>
            <a:endParaRPr lang="en-US" sz="1200" dirty="0"/>
          </a:p>
        </p:txBody>
      </p:sp>
      <p:sp>
        <p:nvSpPr>
          <p:cNvPr id="21" name="Text 19"/>
          <p:cNvSpPr txBox="1"/>
          <p:nvPr/>
        </p:nvSpPr>
        <p:spPr>
          <a:xfrm>
            <a:off x="548640" y="5577840"/>
            <a:ext cx="1874520" cy="228600"/>
          </a:xfrm>
          <a:prstGeom prst="rect">
            <a:avLst/>
          </a:prstGeom>
          <a:noFill/>
          <a:ln/>
        </p:spPr>
        <p:txBody>
          <a:bodyPr wrap="square" lIns="0" tIns="0" rIns="0" bIns="0" rtlCol="0" anchor="ctr"/>
          <a:lstStyle/>
          <a:p>
            <a:pPr indent="0" marL="0">
              <a:buNone/>
            </a:pPr>
            <a:r>
              <a:rPr lang="en-US" sz="1000" dirty="0">
                <a:solidFill>
                  <a:schemeClr val="accent5"/>
                </a:solidFill>
              </a:rPr>
              <a:t>Verizon DBIR 2026</a:t>
            </a:r>
            <a:endParaRPr lang="en-US" sz="1000" dirty="0"/>
          </a:p>
        </p:txBody>
      </p:sp>
      <p:sp>
        <p:nvSpPr>
          <p:cNvPr id="22" name="Text 20"/>
          <p:cNvSpPr txBox="1"/>
          <p:nvPr/>
        </p:nvSpPr>
        <p:spPr>
          <a:xfrm>
            <a:off x="2606040" y="4160520"/>
            <a:ext cx="1920240" cy="548640"/>
          </a:xfrm>
          <a:prstGeom prst="rect">
            <a:avLst/>
          </a:prstGeom>
          <a:noFill/>
          <a:ln/>
        </p:spPr>
        <p:txBody>
          <a:bodyPr wrap="square" lIns="0" tIns="0" rIns="0" bIns="0" rtlCol="0" anchor="ctr"/>
          <a:lstStyle/>
          <a:p>
            <a:pPr indent="0" marL="0">
              <a:buNone/>
            </a:pPr>
            <a:r>
              <a:rPr lang="en-US" sz="3400" dirty="0">
                <a:solidFill>
                  <a:schemeClr val="accent1"/>
                </a:solidFill>
                <a:latin typeface="Georgia" pitchFamily="34" charset="0"/>
                <a:ea typeface="Georgia" pitchFamily="34" charset="-122"/>
                <a:cs typeface="Georgia" pitchFamily="34" charset="-120"/>
              </a:rPr>
              <a:t>23.4%</a:t>
            </a:r>
            <a:endParaRPr lang="en-US" sz="3400" dirty="0"/>
          </a:p>
        </p:txBody>
      </p:sp>
      <p:sp>
        <p:nvSpPr>
          <p:cNvPr id="23" name="Text 21"/>
          <p:cNvSpPr txBox="1"/>
          <p:nvPr/>
        </p:nvSpPr>
        <p:spPr>
          <a:xfrm>
            <a:off x="2606040" y="4754880"/>
            <a:ext cx="1874520" cy="822960"/>
          </a:xfrm>
          <a:prstGeom prst="rect">
            <a:avLst/>
          </a:prstGeom>
          <a:noFill/>
          <a:ln/>
        </p:spPr>
        <p:txBody>
          <a:bodyPr wrap="square" lIns="0" tIns="0" rIns="0" bIns="0" rtlCol="0" anchor="t"/>
          <a:lstStyle/>
          <a:p>
            <a:pPr indent="0" marL="0">
              <a:buNone/>
            </a:pPr>
            <a:r>
              <a:rPr lang="en-US" sz="1200" dirty="0">
                <a:solidFill>
                  <a:schemeClr val="tx2"/>
                </a:solidFill>
              </a:rPr>
              <a:t>of exploited bugs were attacked on or before disclosure day</a:t>
            </a:r>
            <a:endParaRPr lang="en-US" sz="1200" dirty="0"/>
          </a:p>
        </p:txBody>
      </p:sp>
      <p:sp>
        <p:nvSpPr>
          <p:cNvPr id="24" name="Text 22"/>
          <p:cNvSpPr txBox="1"/>
          <p:nvPr/>
        </p:nvSpPr>
        <p:spPr>
          <a:xfrm>
            <a:off x="2606040" y="5577840"/>
            <a:ext cx="1874520" cy="228600"/>
          </a:xfrm>
          <a:prstGeom prst="rect">
            <a:avLst/>
          </a:prstGeom>
          <a:noFill/>
          <a:ln/>
        </p:spPr>
        <p:txBody>
          <a:bodyPr wrap="square" lIns="0" tIns="0" rIns="0" bIns="0" rtlCol="0" anchor="ctr"/>
          <a:lstStyle/>
          <a:p>
            <a:pPr indent="0" marL="0">
              <a:buNone/>
            </a:pPr>
            <a:r>
              <a:rPr lang="en-US" sz="1000" dirty="0">
                <a:solidFill>
                  <a:schemeClr val="accent5"/>
                </a:solidFill>
              </a:rPr>
              <a:t>VulnCheck, H1 2026</a:t>
            </a:r>
            <a:endParaRPr lang="en-US" sz="1000" dirty="0"/>
          </a:p>
        </p:txBody>
      </p:sp>
      <p:sp>
        <p:nvSpPr>
          <p:cNvPr id="25" name="Text 23"/>
          <p:cNvSpPr txBox="1"/>
          <p:nvPr/>
        </p:nvSpPr>
        <p:spPr>
          <a:xfrm>
            <a:off x="4663440" y="4160520"/>
            <a:ext cx="1920240" cy="548640"/>
          </a:xfrm>
          <a:prstGeom prst="rect">
            <a:avLst/>
          </a:prstGeom>
          <a:noFill/>
          <a:ln/>
        </p:spPr>
        <p:txBody>
          <a:bodyPr wrap="square" lIns="0" tIns="0" rIns="0" bIns="0" rtlCol="0" anchor="ctr"/>
          <a:lstStyle/>
          <a:p>
            <a:pPr indent="0" marL="0">
              <a:buNone/>
            </a:pPr>
            <a:r>
              <a:rPr lang="en-US" sz="3400" dirty="0">
                <a:solidFill>
                  <a:schemeClr val="accent1"/>
                </a:solidFill>
                <a:latin typeface="Georgia" pitchFamily="34" charset="0"/>
                <a:ea typeface="Georgia" pitchFamily="34" charset="-122"/>
                <a:cs typeface="Georgia" pitchFamily="34" charset="-120"/>
              </a:rPr>
              <a:t>1 in 4</a:t>
            </a:r>
            <a:endParaRPr lang="en-US" sz="3400" dirty="0"/>
          </a:p>
        </p:txBody>
      </p:sp>
      <p:sp>
        <p:nvSpPr>
          <p:cNvPr id="26" name="Text 24"/>
          <p:cNvSpPr txBox="1"/>
          <p:nvPr/>
        </p:nvSpPr>
        <p:spPr>
          <a:xfrm>
            <a:off x="4663440" y="4754880"/>
            <a:ext cx="1874520" cy="822960"/>
          </a:xfrm>
          <a:prstGeom prst="rect">
            <a:avLst/>
          </a:prstGeom>
          <a:noFill/>
          <a:ln/>
        </p:spPr>
        <p:txBody>
          <a:bodyPr wrap="square" lIns="0" tIns="0" rIns="0" bIns="0" rtlCol="0" anchor="t"/>
          <a:lstStyle/>
          <a:p>
            <a:pPr indent="0" marL="0">
              <a:buNone/>
            </a:pPr>
            <a:r>
              <a:rPr lang="en-US" sz="1200" dirty="0">
                <a:solidFill>
                  <a:schemeClr val="tx2"/>
                </a:solidFill>
              </a:rPr>
              <a:t>malicious breaches were AI-enabled</a:t>
            </a:r>
            <a:endParaRPr lang="en-US" sz="1200" dirty="0"/>
          </a:p>
        </p:txBody>
      </p:sp>
      <p:sp>
        <p:nvSpPr>
          <p:cNvPr id="27" name="Text 25"/>
          <p:cNvSpPr txBox="1"/>
          <p:nvPr/>
        </p:nvSpPr>
        <p:spPr>
          <a:xfrm>
            <a:off x="4663440" y="5577840"/>
            <a:ext cx="1874520" cy="228600"/>
          </a:xfrm>
          <a:prstGeom prst="rect">
            <a:avLst/>
          </a:prstGeom>
          <a:noFill/>
          <a:ln/>
        </p:spPr>
        <p:txBody>
          <a:bodyPr wrap="square" lIns="0" tIns="0" rIns="0" bIns="0" rtlCol="0" anchor="ctr"/>
          <a:lstStyle/>
          <a:p>
            <a:pPr indent="0" marL="0">
              <a:buNone/>
            </a:pPr>
            <a:r>
              <a:rPr lang="en-US" sz="1000" dirty="0">
                <a:solidFill>
                  <a:schemeClr val="accent5"/>
                </a:solidFill>
              </a:rPr>
              <a:t>IBM 2026</a:t>
            </a:r>
            <a:endParaRPr lang="en-US" sz="1000" dirty="0"/>
          </a:p>
        </p:txBody>
      </p:sp>
      <p:sp>
        <p:nvSpPr>
          <p:cNvPr id="28" name="Text 26"/>
          <p:cNvSpPr txBox="1"/>
          <p:nvPr/>
        </p:nvSpPr>
        <p:spPr>
          <a:xfrm>
            <a:off x="6903720" y="1828800"/>
            <a:ext cx="4572000" cy="256032"/>
          </a:xfrm>
          <a:prstGeom prst="rect">
            <a:avLst/>
          </a:prstGeom>
          <a:noFill/>
          <a:ln/>
        </p:spPr>
        <p:txBody>
          <a:bodyPr wrap="square" lIns="0" tIns="0" rIns="0" bIns="0" rtlCol="0" anchor="ctr"/>
          <a:lstStyle/>
          <a:p>
            <a:pPr indent="0" marL="0">
              <a:buNone/>
            </a:pPr>
            <a:r>
              <a:rPr lang="en-US" sz="1000" spc="100" kern="0" dirty="0">
                <a:solidFill>
                  <a:schemeClr val="tx2"/>
                </a:solidFill>
              </a:rPr>
              <a:t>FOUR CASES, ONE PATTERN</a:t>
            </a:r>
            <a:endParaRPr lang="en-US" sz="1000" dirty="0"/>
          </a:p>
        </p:txBody>
      </p:sp>
      <p:sp>
        <p:nvSpPr>
          <p:cNvPr id="29" name="Case PHP2Shell"/>
          <p:cNvSpPr/>
          <p:nvPr/>
        </p:nvSpPr>
        <p:spPr>
          <a:xfrm>
            <a:off x="6903720" y="2176272"/>
            <a:ext cx="4709160" cy="822960"/>
          </a:xfrm>
          <a:prstGeom prst="roundRect">
            <a:avLst>
              <a:gd name="adj" fmla="val 8889"/>
            </a:avLst>
          </a:prstGeom>
          <a:solidFill>
            <a:schemeClr val="bg2"/>
          </a:solidFill>
          <a:ln w="9525">
            <a:solidFill>
              <a:schemeClr val="accent3"/>
            </a:solidFill>
            <a:prstDash val="solid"/>
          </a:ln>
        </p:spPr>
      </p:sp>
      <p:sp>
        <p:nvSpPr>
          <p:cNvPr id="30" name="Shape 28"/>
          <p:cNvSpPr/>
          <p:nvPr/>
        </p:nvSpPr>
        <p:spPr>
          <a:xfrm>
            <a:off x="7059168" y="2322576"/>
            <a:ext cx="118872" cy="118872"/>
          </a:xfrm>
          <a:prstGeom prst="ellipse">
            <a:avLst/>
          </a:prstGeom>
          <a:solidFill>
            <a:schemeClr val="accent6"/>
          </a:solidFill>
          <a:ln w="12700">
            <a:solidFill>
              <a:schemeClr val="accent6"/>
            </a:solidFill>
            <a:prstDash val="solid"/>
          </a:ln>
        </p:spPr>
      </p:sp>
      <p:sp>
        <p:nvSpPr>
          <p:cNvPr id="31" name="Text 29"/>
          <p:cNvSpPr txBox="1"/>
          <p:nvPr/>
        </p:nvSpPr>
        <p:spPr>
          <a:xfrm>
            <a:off x="7287768" y="2249424"/>
            <a:ext cx="4206240" cy="694944"/>
          </a:xfrm>
          <a:prstGeom prst="rect">
            <a:avLst/>
          </a:prstGeom>
          <a:noFill/>
          <a:ln/>
        </p:spPr>
        <p:txBody>
          <a:bodyPr wrap="square" lIns="0" tIns="0" rIns="0" bIns="0" rtlCol="0" anchor="t"/>
          <a:lstStyle/>
          <a:p>
            <a:pPr indent="0" marL="0">
              <a:buNone/>
            </a:pPr>
            <a:r>
              <a:rPr lang="en-US" sz="1400" b="1" dirty="0">
                <a:solidFill>
                  <a:schemeClr val="tx1"/>
                </a:solidFill>
              </a:rPr>
              <a:t>PHP2Shell</a:t>
            </a:r>
            <a:endParaRPr lang="en-US" sz="1400" dirty="0"/>
          </a:p>
          <a:p>
            <a:pPr indent="0" marL="0">
              <a:buNone/>
            </a:pPr>
            <a:r>
              <a:rPr lang="en-US" sz="1200" dirty="0">
                <a:solidFill>
                  <a:schemeClr val="tx2"/>
                </a:solidFill>
              </a:rPr>
              <a:t>Bug family dating to 2004, found and proved by AI in weeks. PHP runs about 70% of websites.</a:t>
            </a:r>
            <a:endParaRPr lang="en-US" sz="1400" dirty="0"/>
          </a:p>
        </p:txBody>
      </p:sp>
      <p:sp>
        <p:nvSpPr>
          <p:cNvPr id="32" name="Case OpenAI's agents"/>
          <p:cNvSpPr/>
          <p:nvPr/>
        </p:nvSpPr>
        <p:spPr>
          <a:xfrm>
            <a:off x="6903720" y="3108960"/>
            <a:ext cx="4709160" cy="822960"/>
          </a:xfrm>
          <a:prstGeom prst="roundRect">
            <a:avLst>
              <a:gd name="adj" fmla="val 8889"/>
            </a:avLst>
          </a:prstGeom>
          <a:solidFill>
            <a:schemeClr val="bg2"/>
          </a:solidFill>
          <a:ln w="9525">
            <a:solidFill>
              <a:schemeClr val="accent3"/>
            </a:solidFill>
            <a:prstDash val="solid"/>
          </a:ln>
        </p:spPr>
      </p:sp>
      <p:sp>
        <p:nvSpPr>
          <p:cNvPr id="33" name="Shape 31"/>
          <p:cNvSpPr/>
          <p:nvPr/>
        </p:nvSpPr>
        <p:spPr>
          <a:xfrm>
            <a:off x="7059168" y="3255264"/>
            <a:ext cx="118872" cy="118872"/>
          </a:xfrm>
          <a:prstGeom prst="ellipse">
            <a:avLst/>
          </a:prstGeom>
          <a:solidFill>
            <a:schemeClr val="accent6"/>
          </a:solidFill>
          <a:ln w="12700">
            <a:solidFill>
              <a:schemeClr val="accent6"/>
            </a:solidFill>
            <a:prstDash val="solid"/>
          </a:ln>
        </p:spPr>
      </p:sp>
      <p:sp>
        <p:nvSpPr>
          <p:cNvPr id="34" name="Text 32"/>
          <p:cNvSpPr txBox="1"/>
          <p:nvPr/>
        </p:nvSpPr>
        <p:spPr>
          <a:xfrm>
            <a:off x="7287768" y="3182112"/>
            <a:ext cx="4206240" cy="694944"/>
          </a:xfrm>
          <a:prstGeom prst="rect">
            <a:avLst/>
          </a:prstGeom>
          <a:noFill/>
          <a:ln/>
        </p:spPr>
        <p:txBody>
          <a:bodyPr wrap="square" lIns="0" tIns="0" rIns="0" bIns="0" rtlCol="0" anchor="t"/>
          <a:lstStyle/>
          <a:p>
            <a:pPr indent="0" marL="0">
              <a:buNone/>
            </a:pPr>
            <a:r>
              <a:rPr lang="en-US" sz="1400" b="1" dirty="0">
                <a:solidFill>
                  <a:schemeClr val="tx1"/>
                </a:solidFill>
              </a:rPr>
              <a:t>OpenAI's agents</a:t>
            </a:r>
            <a:endParaRPr lang="en-US" sz="1400" dirty="0"/>
          </a:p>
          <a:p>
            <a:pPr indent="0" marL="0">
              <a:buNone/>
            </a:pPr>
            <a:r>
              <a:rPr lang="en-US" sz="1200" dirty="0">
                <a:solidFill>
                  <a:schemeClr val="tx2"/>
                </a:solidFill>
              </a:rPr>
              <a:t>100+ organizations notified after agents used exposed keys and got past access checks.</a:t>
            </a:r>
            <a:endParaRPr lang="en-US" sz="1400" dirty="0"/>
          </a:p>
        </p:txBody>
      </p:sp>
      <p:sp>
        <p:nvSpPr>
          <p:cNvPr id="35" name="Case CyberXero"/>
          <p:cNvSpPr/>
          <p:nvPr/>
        </p:nvSpPr>
        <p:spPr>
          <a:xfrm>
            <a:off x="6903720" y="4041648"/>
            <a:ext cx="4709160" cy="822960"/>
          </a:xfrm>
          <a:prstGeom prst="roundRect">
            <a:avLst>
              <a:gd name="adj" fmla="val 8889"/>
            </a:avLst>
          </a:prstGeom>
          <a:solidFill>
            <a:schemeClr val="bg2"/>
          </a:solidFill>
          <a:ln w="9525">
            <a:solidFill>
              <a:schemeClr val="accent3"/>
            </a:solidFill>
            <a:prstDash val="solid"/>
          </a:ln>
        </p:spPr>
      </p:sp>
      <p:sp>
        <p:nvSpPr>
          <p:cNvPr id="36" name="Shape 34"/>
          <p:cNvSpPr/>
          <p:nvPr/>
        </p:nvSpPr>
        <p:spPr>
          <a:xfrm>
            <a:off x="7059168" y="4187952"/>
            <a:ext cx="118872" cy="118872"/>
          </a:xfrm>
          <a:prstGeom prst="ellipse">
            <a:avLst/>
          </a:prstGeom>
          <a:solidFill>
            <a:schemeClr val="accent6"/>
          </a:solidFill>
          <a:ln w="12700">
            <a:solidFill>
              <a:schemeClr val="accent6"/>
            </a:solidFill>
            <a:prstDash val="solid"/>
          </a:ln>
        </p:spPr>
      </p:sp>
      <p:sp>
        <p:nvSpPr>
          <p:cNvPr id="37" name="Text 35"/>
          <p:cNvSpPr txBox="1"/>
          <p:nvPr/>
        </p:nvSpPr>
        <p:spPr>
          <a:xfrm>
            <a:off x="7287768" y="4114800"/>
            <a:ext cx="4206240" cy="694944"/>
          </a:xfrm>
          <a:prstGeom prst="rect">
            <a:avLst/>
          </a:prstGeom>
          <a:noFill/>
          <a:ln/>
        </p:spPr>
        <p:txBody>
          <a:bodyPr wrap="square" lIns="0" tIns="0" rIns="0" bIns="0" rtlCol="0" anchor="t"/>
          <a:lstStyle/>
          <a:p>
            <a:pPr indent="0" marL="0">
              <a:buNone/>
            </a:pPr>
            <a:r>
              <a:rPr lang="en-US" sz="1400" b="1" dirty="0">
                <a:solidFill>
                  <a:schemeClr val="tx1"/>
                </a:solidFill>
              </a:rPr>
              <a:t>CyberXero</a:t>
            </a:r>
            <a:endParaRPr lang="en-US" sz="1400" dirty="0"/>
          </a:p>
          <a:p>
            <a:pPr indent="0" marL="0">
              <a:buNone/>
            </a:pPr>
            <a:r>
              <a:rPr lang="en-US" sz="1200" dirty="0">
                <a:solidFill>
                  <a:schemeClr val="tx2"/>
                </a:solidFill>
              </a:rPr>
              <a:t>Criminals ran up to 51 Claude Code agents against Ukrainian energy firms.</a:t>
            </a:r>
            <a:endParaRPr lang="en-US" sz="1400" dirty="0"/>
          </a:p>
        </p:txBody>
      </p:sp>
      <p:sp>
        <p:nvSpPr>
          <p:cNvPr id="38" name="Case eMudhra"/>
          <p:cNvSpPr/>
          <p:nvPr/>
        </p:nvSpPr>
        <p:spPr>
          <a:xfrm>
            <a:off x="6903720" y="4974336"/>
            <a:ext cx="4709160" cy="822960"/>
          </a:xfrm>
          <a:prstGeom prst="roundRect">
            <a:avLst>
              <a:gd name="adj" fmla="val 8889"/>
            </a:avLst>
          </a:prstGeom>
          <a:solidFill>
            <a:schemeClr val="bg2"/>
          </a:solidFill>
          <a:ln w="9525">
            <a:solidFill>
              <a:schemeClr val="accent3"/>
            </a:solidFill>
            <a:prstDash val="solid"/>
          </a:ln>
        </p:spPr>
      </p:sp>
      <p:sp>
        <p:nvSpPr>
          <p:cNvPr id="39" name="Shape 37"/>
          <p:cNvSpPr/>
          <p:nvPr/>
        </p:nvSpPr>
        <p:spPr>
          <a:xfrm>
            <a:off x="7059168" y="5120640"/>
            <a:ext cx="118872" cy="118872"/>
          </a:xfrm>
          <a:prstGeom prst="ellipse">
            <a:avLst/>
          </a:prstGeom>
          <a:solidFill>
            <a:schemeClr val="accent6"/>
          </a:solidFill>
          <a:ln w="12700">
            <a:solidFill>
              <a:schemeClr val="accent6"/>
            </a:solidFill>
            <a:prstDash val="solid"/>
          </a:ln>
        </p:spPr>
      </p:sp>
      <p:sp>
        <p:nvSpPr>
          <p:cNvPr id="40" name="Text 38"/>
          <p:cNvSpPr txBox="1"/>
          <p:nvPr/>
        </p:nvSpPr>
        <p:spPr>
          <a:xfrm>
            <a:off x="7287768" y="5047488"/>
            <a:ext cx="4206240" cy="694944"/>
          </a:xfrm>
          <a:prstGeom prst="rect">
            <a:avLst/>
          </a:prstGeom>
          <a:noFill/>
          <a:ln/>
        </p:spPr>
        <p:txBody>
          <a:bodyPr wrap="square" lIns="0" tIns="0" rIns="0" bIns="0" rtlCol="0" anchor="t"/>
          <a:lstStyle/>
          <a:p>
            <a:pPr indent="0" marL="0">
              <a:buNone/>
            </a:pPr>
            <a:r>
              <a:rPr lang="en-US" sz="1400" b="1" dirty="0">
                <a:solidFill>
                  <a:schemeClr val="tx1"/>
                </a:solidFill>
              </a:rPr>
              <a:t>eMudhra</a:t>
            </a:r>
            <a:endParaRPr lang="en-US" sz="1400" dirty="0"/>
          </a:p>
          <a:p>
            <a:pPr indent="0" marL="0">
              <a:buNone/>
            </a:pPr>
            <a:r>
              <a:rPr lang="en-US" sz="1200" dirty="0">
                <a:solidFill>
                  <a:schemeClr val="tx2"/>
                </a:solidFill>
              </a:rPr>
              <a:t>Certificate keys were tiny numbers, one literally 4. Weak since April 2025.</a:t>
            </a:r>
            <a:endParaRPr lang="en-US" sz="1400" dirty="0"/>
          </a:p>
        </p:txBody>
      </p:sp>
      <p:sp>
        <p:nvSpPr>
          <p:cNvPr id="41" name="Sources"/>
          <p:cNvSpPr txBox="1"/>
          <p:nvPr/>
        </p:nvSpPr>
        <p:spPr>
          <a:xfrm>
            <a:off x="548640" y="6053328"/>
            <a:ext cx="11064240" cy="274320"/>
          </a:xfrm>
          <a:prstGeom prst="rect">
            <a:avLst/>
          </a:prstGeom>
          <a:noFill/>
          <a:ln/>
        </p:spPr>
        <p:txBody>
          <a:bodyPr wrap="square" lIns="0" tIns="0" rIns="0" bIns="0" rtlCol="0" anchor="ctr"/>
          <a:lstStyle/>
          <a:p>
            <a:pPr indent="0" marL="0">
              <a:buNone/>
            </a:pPr>
            <a:r>
              <a:rPr lang="en-US" sz="1000" dirty="0">
                <a:solidFill>
                  <a:schemeClr val="tx2"/>
                </a:solidFill>
              </a:rPr>
              <a:t>Sources: Amazon Threat Intelligence; IBM Cost of a Data Breach 2026; Verizon DBIR 2026; VulnCheck State of Exploitation 1H-2026; Calif; Wiz; OpenAI; SOCRadar via CSA; Scott Helme.</a:t>
            </a:r>
            <a:endParaRPr lang="en-US" sz="1000" dirty="0"/>
          </a:p>
        </p:txBody>
      </p:sp>
      <p:sp>
        <p:nvSpPr>
          <p:cNvPr id="25" name="Slide Number Placeholder 0"/>
          <p:cNvSpPr>
            <a:spLocks noGrp="1"/>
          </p:cNvSpPr>
          <p:nvPr>
            <p:ph type="sldNum" sz="quarter" idx="4294967295"/>
          </p:nvPr>
        </p:nvSpPr>
        <p:spPr>
          <a:xfrm>
            <a:off x="11155680" y="6419088"/>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racker 1"/>
          <p:cNvSpPr txBox="1"/>
          <p:nvPr/>
        </p:nvSpPr>
        <p:spPr>
          <a:xfrm>
            <a:off x="548640" y="347472"/>
            <a:ext cx="1641348" cy="256032"/>
          </a:xfrm>
          <a:prstGeom prst="rect">
            <a:avLst/>
          </a:prstGeom>
          <a:noFill/>
          <a:ln/>
        </p:spPr>
        <p:txBody>
          <a:bodyPr wrap="square" lIns="0" tIns="0" rIns="0" bIns="0" rtlCol="0" anchor="ctr"/>
          <a:lstStyle/>
          <a:p>
            <a:pPr indent="0" marL="0">
              <a:buNone/>
            </a:pPr>
            <a:r>
              <a:rPr lang="en-US" sz="1000" spc="100" kern="0" dirty="0">
                <a:solidFill>
                  <a:schemeClr val="accent5"/>
                </a:solidFill>
              </a:rPr>
              <a:t>WHAT HAPPENED</a:t>
            </a:r>
            <a:endParaRPr lang="en-US" sz="1000" dirty="0"/>
          </a:p>
        </p:txBody>
      </p:sp>
      <p:sp>
        <p:nvSpPr>
          <p:cNvPr id="3" name="Tracker 2"/>
          <p:cNvSpPr txBox="1"/>
          <p:nvPr/>
        </p:nvSpPr>
        <p:spPr>
          <a:xfrm>
            <a:off x="2418588" y="347472"/>
            <a:ext cx="1851660" cy="256032"/>
          </a:xfrm>
          <a:prstGeom prst="rect">
            <a:avLst/>
          </a:prstGeom>
          <a:noFill/>
          <a:ln/>
        </p:spPr>
        <p:txBody>
          <a:bodyPr wrap="square" lIns="0" tIns="0" rIns="0" bIns="0" rtlCol="0" anchor="ctr"/>
          <a:lstStyle/>
          <a:p>
            <a:pPr indent="0" marL="0">
              <a:buNone/>
            </a:pPr>
            <a:r>
              <a:rPr lang="en-US" sz="1000" b="1" spc="100" kern="0" dirty="0">
                <a:solidFill>
                  <a:schemeClr val="tx1"/>
                </a:solidFill>
              </a:rPr>
              <a:t>WHERE IT BREAKS</a:t>
            </a:r>
            <a:endParaRPr lang="en-US" sz="1000" dirty="0"/>
          </a:p>
        </p:txBody>
      </p:sp>
      <p:sp>
        <p:nvSpPr>
          <p:cNvPr id="4" name="Tracker underline"/>
          <p:cNvSpPr/>
          <p:nvPr/>
        </p:nvSpPr>
        <p:spPr>
          <a:xfrm>
            <a:off x="2418588" y="640080"/>
            <a:ext cx="1668780" cy="0"/>
          </a:xfrm>
          <a:prstGeom prst="line">
            <a:avLst/>
          </a:prstGeom>
          <a:noFill/>
          <a:ln w="19050">
            <a:solidFill>
              <a:schemeClr val="accent1"/>
            </a:solidFill>
            <a:prstDash val="solid"/>
          </a:ln>
        </p:spPr>
      </p:sp>
      <p:sp>
        <p:nvSpPr>
          <p:cNvPr id="5" name="Tracker 3"/>
          <p:cNvSpPr txBox="1"/>
          <p:nvPr/>
        </p:nvSpPr>
        <p:spPr>
          <a:xfrm>
            <a:off x="4498848" y="347472"/>
            <a:ext cx="1641348" cy="256032"/>
          </a:xfrm>
          <a:prstGeom prst="rect">
            <a:avLst/>
          </a:prstGeom>
          <a:noFill/>
          <a:ln/>
        </p:spPr>
        <p:txBody>
          <a:bodyPr wrap="square" lIns="0" tIns="0" rIns="0" bIns="0" rtlCol="0" anchor="ctr"/>
          <a:lstStyle/>
          <a:p>
            <a:pPr indent="0" marL="0">
              <a:buNone/>
            </a:pPr>
            <a:r>
              <a:rPr lang="en-US" sz="1000" spc="100" kern="0" dirty="0">
                <a:solidFill>
                  <a:schemeClr val="accent5"/>
                </a:solidFill>
              </a:rPr>
              <a:t>HOW TO FIX IT</a:t>
            </a:r>
            <a:endParaRPr lang="en-US" sz="1000" dirty="0"/>
          </a:p>
        </p:txBody>
      </p:sp>
      <p:sp>
        <p:nvSpPr>
          <p:cNvPr id="6" name="Tracker 4"/>
          <p:cNvSpPr txBox="1"/>
          <p:nvPr/>
        </p:nvSpPr>
        <p:spPr>
          <a:xfrm>
            <a:off x="6368796" y="347472"/>
            <a:ext cx="1746504" cy="256032"/>
          </a:xfrm>
          <a:prstGeom prst="rect">
            <a:avLst/>
          </a:prstGeom>
          <a:noFill/>
          <a:ln/>
        </p:spPr>
        <p:txBody>
          <a:bodyPr wrap="square" lIns="0" tIns="0" rIns="0" bIns="0" rtlCol="0" anchor="ctr"/>
          <a:lstStyle/>
          <a:p>
            <a:pPr indent="0" marL="0">
              <a:buNone/>
            </a:pPr>
            <a:r>
              <a:rPr lang="en-US" sz="1000" spc="100" kern="0" dirty="0">
                <a:solidFill>
                  <a:schemeClr val="accent5"/>
                </a:solidFill>
              </a:rPr>
              <a:t>WHERE TO START</a:t>
            </a:r>
            <a:endParaRPr lang="en-US" sz="1000" dirty="0"/>
          </a:p>
        </p:txBody>
      </p:sp>
      <p:sp>
        <p:nvSpPr>
          <p:cNvPr id="7" name="Text 0"/>
          <p:cNvSpPr/>
          <p:nvPr>
            <p:ph idx="100" type="title" hasCustomPrompt="1"/>
          </p:nvPr>
        </p:nvSpPr>
        <p:spPr>
          <a:xfrm>
            <a:off x="548640" y="804672"/>
            <a:ext cx="11064240" cy="868680"/>
          </a:xfrm>
          <a:prstGeom prst="rect">
            <a:avLst/>
          </a:prstGeom>
          <a:noFill/>
          <a:ln/>
        </p:spPr>
        <p:txBody>
          <a:bodyPr wrap="square" lIns="0" tIns="0" rIns="0" bIns="0" rtlCol="0" anchor="t"/>
          <a:lstStyle/>
          <a:p>
            <a:pPr algn="l" indent="0" marL="0">
              <a:buNone/>
            </a:pPr>
            <a:r>
              <a:rPr lang="en-US" sz="2400" dirty="0">
                <a:solidFill>
                  <a:schemeClr val="tx1"/>
                </a:solidFill>
                <a:latin typeface="Georgia" pitchFamily="34" charset="0"/>
                <a:ea typeface="Georgia" pitchFamily="34" charset="-122"/>
                <a:cs typeface="Georgia" pitchFamily="34" charset="-120"/>
              </a:rPr>
              <a:t>The gaps are basic controls, not exotic AI, and they cost the most where the data is most sensitive</a:t>
            </a:r>
            <a:endParaRPr lang="en-US" sz="2400" dirty="0"/>
          </a:p>
        </p:txBody>
      </p:sp>
      <p:sp>
        <p:nvSpPr>
          <p:cNvPr id="8" name="Text 6"/>
          <p:cNvSpPr txBox="1"/>
          <p:nvPr/>
        </p:nvSpPr>
        <p:spPr>
          <a:xfrm>
            <a:off x="548640" y="1828800"/>
            <a:ext cx="5486400" cy="256032"/>
          </a:xfrm>
          <a:prstGeom prst="rect">
            <a:avLst/>
          </a:prstGeom>
          <a:noFill/>
          <a:ln/>
        </p:spPr>
        <p:txBody>
          <a:bodyPr wrap="square" lIns="0" tIns="0" rIns="0" bIns="0" rtlCol="0" anchor="ctr"/>
          <a:lstStyle/>
          <a:p>
            <a:pPr indent="0" marL="0">
              <a:buNone/>
            </a:pPr>
            <a:r>
              <a:rPr lang="en-US" sz="1000" spc="100" kern="0" dirty="0">
                <a:solidFill>
                  <a:schemeClr val="tx2"/>
                </a:solidFill>
              </a:rPr>
              <a:t>WHERE ORGANIZATIONS ARE EXPOSED</a:t>
            </a:r>
            <a:endParaRPr lang="en-US" sz="1000" dirty="0"/>
          </a:p>
        </p:txBody>
      </p:sp>
      <p:sp>
        <p:nvSpPr>
          <p:cNvPr id="9" name="Text 7"/>
          <p:cNvSpPr txBox="1"/>
          <p:nvPr/>
        </p:nvSpPr>
        <p:spPr>
          <a:xfrm>
            <a:off x="548640" y="2194560"/>
            <a:ext cx="1600200" cy="548640"/>
          </a:xfrm>
          <a:prstGeom prst="rect">
            <a:avLst/>
          </a:prstGeom>
          <a:noFill/>
          <a:ln/>
        </p:spPr>
        <p:txBody>
          <a:bodyPr wrap="square" lIns="0" tIns="0" rIns="0" bIns="0" rtlCol="0" anchor="ctr"/>
          <a:lstStyle/>
          <a:p>
            <a:pPr indent="0" marL="0">
              <a:buNone/>
            </a:pPr>
            <a:r>
              <a:rPr lang="en-US" sz="3200" dirty="0">
                <a:solidFill>
                  <a:schemeClr val="accent6"/>
                </a:solidFill>
                <a:latin typeface="Georgia" pitchFamily="34" charset="0"/>
                <a:ea typeface="Georgia" pitchFamily="34" charset="-122"/>
                <a:cs typeface="Georgia" pitchFamily="34" charset="-120"/>
              </a:rPr>
              <a:t>92%</a:t>
            </a:r>
            <a:endParaRPr lang="en-US" sz="3200" dirty="0"/>
          </a:p>
        </p:txBody>
      </p:sp>
      <p:sp>
        <p:nvSpPr>
          <p:cNvPr id="10" name="Text 8"/>
          <p:cNvSpPr txBox="1"/>
          <p:nvPr/>
        </p:nvSpPr>
        <p:spPr>
          <a:xfrm>
            <a:off x="2148840" y="2212848"/>
            <a:ext cx="4160520" cy="868680"/>
          </a:xfrm>
          <a:prstGeom prst="rect">
            <a:avLst/>
          </a:prstGeom>
          <a:noFill/>
          <a:ln/>
        </p:spPr>
        <p:txBody>
          <a:bodyPr wrap="square" lIns="0" tIns="0" rIns="0" bIns="0" rtlCol="0" anchor="t"/>
          <a:lstStyle/>
          <a:p>
            <a:pPr indent="0" marL="0">
              <a:buNone/>
            </a:pPr>
            <a:r>
              <a:rPr lang="en-US" sz="1400" dirty="0">
                <a:solidFill>
                  <a:schemeClr val="tx1"/>
                </a:solidFill>
              </a:rPr>
              <a:t>of organizations hit by an AI-related breach lacked proper AI access controls</a:t>
            </a:r>
            <a:endParaRPr lang="en-US" sz="1400" dirty="0"/>
          </a:p>
          <a:p>
            <a:pPr indent="0" marL="0">
              <a:buNone/>
            </a:pPr>
            <a:r>
              <a:rPr lang="en-US" sz="1000" dirty="0">
                <a:solidFill>
                  <a:schemeClr val="accent5"/>
                </a:solidFill>
              </a:rPr>
              <a:t>IBM 2026</a:t>
            </a:r>
            <a:endParaRPr lang="en-US" sz="1400" dirty="0"/>
          </a:p>
        </p:txBody>
      </p:sp>
      <p:sp>
        <p:nvSpPr>
          <p:cNvPr id="11" name="Text 9"/>
          <p:cNvSpPr txBox="1"/>
          <p:nvPr/>
        </p:nvSpPr>
        <p:spPr>
          <a:xfrm>
            <a:off x="548640" y="3127248"/>
            <a:ext cx="1600200" cy="548640"/>
          </a:xfrm>
          <a:prstGeom prst="rect">
            <a:avLst/>
          </a:prstGeom>
          <a:noFill/>
          <a:ln/>
        </p:spPr>
        <p:txBody>
          <a:bodyPr wrap="square" lIns="0" tIns="0" rIns="0" bIns="0" rtlCol="0" anchor="ctr"/>
          <a:lstStyle/>
          <a:p>
            <a:pPr indent="0" marL="0">
              <a:buNone/>
            </a:pPr>
            <a:r>
              <a:rPr lang="en-US" sz="3200" dirty="0">
                <a:solidFill>
                  <a:schemeClr val="accent6"/>
                </a:solidFill>
                <a:latin typeface="Georgia" pitchFamily="34" charset="0"/>
                <a:ea typeface="Georgia" pitchFamily="34" charset="-122"/>
                <a:cs typeface="Georgia" pitchFamily="34" charset="-120"/>
              </a:rPr>
              <a:t>43%</a:t>
            </a:r>
            <a:endParaRPr lang="en-US" sz="3200" dirty="0"/>
          </a:p>
        </p:txBody>
      </p:sp>
      <p:sp>
        <p:nvSpPr>
          <p:cNvPr id="12" name="Text 10"/>
          <p:cNvSpPr txBox="1"/>
          <p:nvPr/>
        </p:nvSpPr>
        <p:spPr>
          <a:xfrm>
            <a:off x="2148840" y="3145536"/>
            <a:ext cx="4160520" cy="868680"/>
          </a:xfrm>
          <a:prstGeom prst="rect">
            <a:avLst/>
          </a:prstGeom>
          <a:noFill/>
          <a:ln/>
        </p:spPr>
        <p:txBody>
          <a:bodyPr wrap="square" lIns="0" tIns="0" rIns="0" bIns="0" rtlCol="0" anchor="t"/>
          <a:lstStyle/>
          <a:p>
            <a:pPr indent="0" marL="0">
              <a:buNone/>
            </a:pPr>
            <a:r>
              <a:rPr lang="en-US" sz="1400" dirty="0">
                <a:solidFill>
                  <a:schemeClr val="tx1"/>
                </a:solidFill>
              </a:rPr>
              <a:t>of security incidents involved shadow AI, tools staff use without approval</a:t>
            </a:r>
            <a:endParaRPr lang="en-US" sz="1400" dirty="0"/>
          </a:p>
          <a:p>
            <a:pPr indent="0" marL="0">
              <a:buNone/>
            </a:pPr>
            <a:r>
              <a:rPr lang="en-US" sz="1000" dirty="0">
                <a:solidFill>
                  <a:schemeClr val="accent5"/>
                </a:solidFill>
              </a:rPr>
              <a:t>IBM 2026</a:t>
            </a:r>
            <a:endParaRPr lang="en-US" sz="1400" dirty="0"/>
          </a:p>
        </p:txBody>
      </p:sp>
      <p:sp>
        <p:nvSpPr>
          <p:cNvPr id="13" name="Text 11"/>
          <p:cNvSpPr txBox="1"/>
          <p:nvPr/>
        </p:nvSpPr>
        <p:spPr>
          <a:xfrm>
            <a:off x="548640" y="4059936"/>
            <a:ext cx="1600200" cy="548640"/>
          </a:xfrm>
          <a:prstGeom prst="rect">
            <a:avLst/>
          </a:prstGeom>
          <a:noFill/>
          <a:ln/>
        </p:spPr>
        <p:txBody>
          <a:bodyPr wrap="square" lIns="0" tIns="0" rIns="0" bIns="0" rtlCol="0" anchor="ctr"/>
          <a:lstStyle/>
          <a:p>
            <a:pPr indent="0" marL="0">
              <a:buNone/>
            </a:pPr>
            <a:r>
              <a:rPr lang="en-US" sz="3200" dirty="0">
                <a:solidFill>
                  <a:schemeClr val="accent6"/>
                </a:solidFill>
                <a:latin typeface="Georgia" pitchFamily="34" charset="0"/>
                <a:ea typeface="Georgia" pitchFamily="34" charset="-122"/>
                <a:cs typeface="Georgia" pitchFamily="34" charset="-120"/>
              </a:rPr>
              <a:t>48%</a:t>
            </a:r>
            <a:endParaRPr lang="en-US" sz="3200" dirty="0"/>
          </a:p>
        </p:txBody>
      </p:sp>
      <p:sp>
        <p:nvSpPr>
          <p:cNvPr id="14" name="Text 12"/>
          <p:cNvSpPr txBox="1"/>
          <p:nvPr/>
        </p:nvSpPr>
        <p:spPr>
          <a:xfrm>
            <a:off x="2148840" y="4078224"/>
            <a:ext cx="4160520" cy="868680"/>
          </a:xfrm>
          <a:prstGeom prst="rect">
            <a:avLst/>
          </a:prstGeom>
          <a:noFill/>
          <a:ln/>
        </p:spPr>
        <p:txBody>
          <a:bodyPr wrap="square" lIns="0" tIns="0" rIns="0" bIns="0" rtlCol="0" anchor="t"/>
          <a:lstStyle/>
          <a:p>
            <a:pPr indent="0" marL="0">
              <a:buNone/>
            </a:pPr>
            <a:r>
              <a:rPr lang="en-US" sz="1400" dirty="0">
                <a:solidFill>
                  <a:schemeClr val="tx1"/>
                </a:solidFill>
              </a:rPr>
              <a:t>of breaches involved a third party, up 60% in a year</a:t>
            </a:r>
            <a:endParaRPr lang="en-US" sz="1400" dirty="0"/>
          </a:p>
          <a:p>
            <a:pPr indent="0" marL="0">
              <a:buNone/>
            </a:pPr>
            <a:r>
              <a:rPr lang="en-US" sz="1000" dirty="0">
                <a:solidFill>
                  <a:schemeClr val="accent5"/>
                </a:solidFill>
              </a:rPr>
              <a:t>Verizon DBIR 2026</a:t>
            </a:r>
            <a:endParaRPr lang="en-US" sz="1400" dirty="0"/>
          </a:p>
        </p:txBody>
      </p:sp>
      <p:sp>
        <p:nvSpPr>
          <p:cNvPr id="15" name="Text 13"/>
          <p:cNvSpPr txBox="1"/>
          <p:nvPr/>
        </p:nvSpPr>
        <p:spPr>
          <a:xfrm>
            <a:off x="548640" y="4992624"/>
            <a:ext cx="1600200" cy="548640"/>
          </a:xfrm>
          <a:prstGeom prst="rect">
            <a:avLst/>
          </a:prstGeom>
          <a:noFill/>
          <a:ln/>
        </p:spPr>
        <p:txBody>
          <a:bodyPr wrap="square" lIns="0" tIns="0" rIns="0" bIns="0" rtlCol="0" anchor="ctr"/>
          <a:lstStyle/>
          <a:p>
            <a:pPr indent="0" marL="0">
              <a:buNone/>
            </a:pPr>
            <a:r>
              <a:rPr lang="en-US" sz="3200" dirty="0">
                <a:solidFill>
                  <a:schemeClr val="accent6"/>
                </a:solidFill>
                <a:latin typeface="Georgia" pitchFamily="34" charset="0"/>
                <a:ea typeface="Georgia" pitchFamily="34" charset="-122"/>
                <a:cs typeface="Georgia" pitchFamily="34" charset="-120"/>
              </a:rPr>
              <a:t>34.6%</a:t>
            </a:r>
            <a:endParaRPr lang="en-US" sz="3200" dirty="0"/>
          </a:p>
        </p:txBody>
      </p:sp>
      <p:sp>
        <p:nvSpPr>
          <p:cNvPr id="16" name="Text 14"/>
          <p:cNvSpPr txBox="1"/>
          <p:nvPr/>
        </p:nvSpPr>
        <p:spPr>
          <a:xfrm>
            <a:off x="2148840" y="5010912"/>
            <a:ext cx="4160520" cy="868680"/>
          </a:xfrm>
          <a:prstGeom prst="rect">
            <a:avLst/>
          </a:prstGeom>
          <a:noFill/>
          <a:ln/>
        </p:spPr>
        <p:txBody>
          <a:bodyPr wrap="square" lIns="0" tIns="0" rIns="0" bIns="0" rtlCol="0" anchor="t"/>
          <a:lstStyle/>
          <a:p>
            <a:pPr indent="0" marL="0">
              <a:buNone/>
            </a:pPr>
            <a:r>
              <a:rPr lang="en-US" sz="1400" dirty="0">
                <a:solidFill>
                  <a:schemeClr val="tx1"/>
                </a:solidFill>
              </a:rPr>
              <a:t>of PHP websites run PHP 7 or older, which get no official PHP releases</a:t>
            </a:r>
            <a:endParaRPr lang="en-US" sz="1400" dirty="0"/>
          </a:p>
          <a:p>
            <a:pPr indent="0" marL="0">
              <a:buNone/>
            </a:pPr>
            <a:r>
              <a:rPr lang="en-US" sz="1000" dirty="0">
                <a:solidFill>
                  <a:schemeClr val="accent5"/>
                </a:solidFill>
              </a:rPr>
              <a:t>W3Techs, Oct 2026</a:t>
            </a:r>
            <a:endParaRPr lang="en-US" sz="1400" dirty="0"/>
          </a:p>
        </p:txBody>
      </p:sp>
      <p:sp>
        <p:nvSpPr>
          <p:cNvPr id="17" name="Text 15"/>
          <p:cNvSpPr txBox="1"/>
          <p:nvPr/>
        </p:nvSpPr>
        <p:spPr>
          <a:xfrm>
            <a:off x="6675120" y="1828800"/>
            <a:ext cx="4937760" cy="256032"/>
          </a:xfrm>
          <a:prstGeom prst="rect">
            <a:avLst/>
          </a:prstGeom>
          <a:noFill/>
          <a:ln/>
        </p:spPr>
        <p:txBody>
          <a:bodyPr wrap="square" lIns="0" tIns="0" rIns="0" bIns="0" rtlCol="0" anchor="ctr"/>
          <a:lstStyle/>
          <a:p>
            <a:pPr indent="0" marL="0">
              <a:buNone/>
            </a:pPr>
            <a:r>
              <a:rPr lang="en-US" sz="1000" spc="100" kern="0" dirty="0">
                <a:solidFill>
                  <a:schemeClr val="tx2"/>
                </a:solidFill>
              </a:rPr>
              <a:t>AVERAGE COST OF A BREACH, USD MILLIONS</a:t>
            </a:r>
            <a:endParaRPr lang="en-US" sz="1000" dirty="0"/>
          </a:p>
        </p:txBody>
      </p:sp>
      <p:sp>
        <p:nvSpPr>
          <p:cNvPr id="18" name="Text 16"/>
          <p:cNvSpPr txBox="1"/>
          <p:nvPr/>
        </p:nvSpPr>
        <p:spPr>
          <a:xfrm>
            <a:off x="6675120" y="2286000"/>
            <a:ext cx="1463040" cy="329184"/>
          </a:xfrm>
          <a:prstGeom prst="rect">
            <a:avLst/>
          </a:prstGeom>
          <a:noFill/>
          <a:ln/>
        </p:spPr>
        <p:txBody>
          <a:bodyPr wrap="square" lIns="0" tIns="0" rIns="0" bIns="0" rtlCol="0" anchor="ctr"/>
          <a:lstStyle/>
          <a:p>
            <a:pPr indent="0" marL="0">
              <a:buNone/>
            </a:pPr>
            <a:r>
              <a:rPr lang="en-US" sz="1400" dirty="0">
                <a:solidFill>
                  <a:schemeClr val="tx1"/>
                </a:solidFill>
              </a:rPr>
              <a:t>Healthcare</a:t>
            </a:r>
            <a:endParaRPr lang="en-US" sz="1400" dirty="0"/>
          </a:p>
        </p:txBody>
      </p:sp>
      <p:sp>
        <p:nvSpPr>
          <p:cNvPr id="19" name="Bar Healthcare"/>
          <p:cNvSpPr/>
          <p:nvPr/>
        </p:nvSpPr>
        <p:spPr>
          <a:xfrm>
            <a:off x="8229600" y="2322576"/>
            <a:ext cx="2602121" cy="256032"/>
          </a:xfrm>
          <a:prstGeom prst="rect">
            <a:avLst/>
          </a:prstGeom>
          <a:solidFill>
            <a:schemeClr val="accent2"/>
          </a:solidFill>
          <a:ln w="12700">
            <a:solidFill>
              <a:schemeClr val="accent2"/>
            </a:solidFill>
            <a:prstDash val="solid"/>
          </a:ln>
        </p:spPr>
      </p:sp>
      <p:sp>
        <p:nvSpPr>
          <p:cNvPr id="20" name="Text 18"/>
          <p:cNvSpPr txBox="1"/>
          <p:nvPr/>
        </p:nvSpPr>
        <p:spPr>
          <a:xfrm>
            <a:off x="10923161" y="2286000"/>
            <a:ext cx="640080" cy="329184"/>
          </a:xfrm>
          <a:prstGeom prst="rect">
            <a:avLst/>
          </a:prstGeom>
          <a:noFill/>
          <a:ln/>
        </p:spPr>
        <p:txBody>
          <a:bodyPr wrap="square" lIns="0" tIns="0" rIns="0" bIns="0" rtlCol="0" anchor="ctr"/>
          <a:lstStyle/>
          <a:p>
            <a:pPr indent="0" marL="0">
              <a:buNone/>
            </a:pPr>
            <a:r>
              <a:rPr lang="en-US" sz="1400" dirty="0">
                <a:solidFill>
                  <a:schemeClr val="tx1"/>
                </a:solidFill>
              </a:rPr>
              <a:t>6.64</a:t>
            </a:r>
            <a:endParaRPr lang="en-US" sz="1400" dirty="0"/>
          </a:p>
        </p:txBody>
      </p:sp>
      <p:sp>
        <p:nvSpPr>
          <p:cNvPr id="21" name="Text 19"/>
          <p:cNvSpPr txBox="1"/>
          <p:nvPr/>
        </p:nvSpPr>
        <p:spPr>
          <a:xfrm>
            <a:off x="6675120" y="2816352"/>
            <a:ext cx="1463040" cy="329184"/>
          </a:xfrm>
          <a:prstGeom prst="rect">
            <a:avLst/>
          </a:prstGeom>
          <a:noFill/>
          <a:ln/>
        </p:spPr>
        <p:txBody>
          <a:bodyPr wrap="square" lIns="0" tIns="0" rIns="0" bIns="0" rtlCol="0" anchor="ctr"/>
          <a:lstStyle/>
          <a:p>
            <a:pPr indent="0" marL="0">
              <a:buNone/>
            </a:pPr>
            <a:r>
              <a:rPr lang="en-US" sz="1400" dirty="0">
                <a:solidFill>
                  <a:schemeClr val="tx1"/>
                </a:solidFill>
              </a:rPr>
              <a:t>Financial</a:t>
            </a:r>
            <a:endParaRPr lang="en-US" sz="1400" dirty="0"/>
          </a:p>
        </p:txBody>
      </p:sp>
      <p:sp>
        <p:nvSpPr>
          <p:cNvPr id="22" name="Bar Financial"/>
          <p:cNvSpPr/>
          <p:nvPr/>
        </p:nvSpPr>
        <p:spPr>
          <a:xfrm>
            <a:off x="8229600" y="2852928"/>
            <a:ext cx="2464961" cy="256032"/>
          </a:xfrm>
          <a:prstGeom prst="rect">
            <a:avLst/>
          </a:prstGeom>
          <a:solidFill>
            <a:schemeClr val="accent2"/>
          </a:solidFill>
          <a:ln w="12700">
            <a:solidFill>
              <a:schemeClr val="accent2"/>
            </a:solidFill>
            <a:prstDash val="solid"/>
          </a:ln>
        </p:spPr>
      </p:sp>
      <p:sp>
        <p:nvSpPr>
          <p:cNvPr id="23" name="Text 21"/>
          <p:cNvSpPr txBox="1"/>
          <p:nvPr/>
        </p:nvSpPr>
        <p:spPr>
          <a:xfrm>
            <a:off x="10786001" y="2816352"/>
            <a:ext cx="640080" cy="329184"/>
          </a:xfrm>
          <a:prstGeom prst="rect">
            <a:avLst/>
          </a:prstGeom>
          <a:noFill/>
          <a:ln/>
        </p:spPr>
        <p:txBody>
          <a:bodyPr wrap="square" lIns="0" tIns="0" rIns="0" bIns="0" rtlCol="0" anchor="ctr"/>
          <a:lstStyle/>
          <a:p>
            <a:pPr indent="0" marL="0">
              <a:buNone/>
            </a:pPr>
            <a:r>
              <a:rPr lang="en-US" sz="1400" dirty="0">
                <a:solidFill>
                  <a:schemeClr val="tx1"/>
                </a:solidFill>
              </a:rPr>
              <a:t>6.29</a:t>
            </a:r>
            <a:endParaRPr lang="en-US" sz="1400" dirty="0"/>
          </a:p>
        </p:txBody>
      </p:sp>
      <p:sp>
        <p:nvSpPr>
          <p:cNvPr id="24" name="Text 22"/>
          <p:cNvSpPr txBox="1"/>
          <p:nvPr/>
        </p:nvSpPr>
        <p:spPr>
          <a:xfrm>
            <a:off x="6675120" y="3346704"/>
            <a:ext cx="1463040" cy="329184"/>
          </a:xfrm>
          <a:prstGeom prst="rect">
            <a:avLst/>
          </a:prstGeom>
          <a:noFill/>
          <a:ln/>
        </p:spPr>
        <p:txBody>
          <a:bodyPr wrap="square" lIns="0" tIns="0" rIns="0" bIns="0" rtlCol="0" anchor="ctr"/>
          <a:lstStyle/>
          <a:p>
            <a:pPr indent="0" marL="0">
              <a:buNone/>
            </a:pPr>
            <a:r>
              <a:rPr lang="en-US" sz="1400" dirty="0">
                <a:solidFill>
                  <a:schemeClr val="tx1"/>
                </a:solidFill>
              </a:rPr>
              <a:t>Energy</a:t>
            </a:r>
            <a:endParaRPr lang="en-US" sz="1400" dirty="0"/>
          </a:p>
        </p:txBody>
      </p:sp>
      <p:sp>
        <p:nvSpPr>
          <p:cNvPr id="25" name="Bar Energy"/>
          <p:cNvSpPr/>
          <p:nvPr/>
        </p:nvSpPr>
        <p:spPr>
          <a:xfrm>
            <a:off x="8229600" y="3383280"/>
            <a:ext cx="2053481" cy="256032"/>
          </a:xfrm>
          <a:prstGeom prst="rect">
            <a:avLst/>
          </a:prstGeom>
          <a:solidFill>
            <a:schemeClr val="accent2"/>
          </a:solidFill>
          <a:ln w="12700">
            <a:solidFill>
              <a:schemeClr val="accent2"/>
            </a:solidFill>
            <a:prstDash val="solid"/>
          </a:ln>
        </p:spPr>
      </p:sp>
      <p:sp>
        <p:nvSpPr>
          <p:cNvPr id="26" name="Text 24"/>
          <p:cNvSpPr txBox="1"/>
          <p:nvPr/>
        </p:nvSpPr>
        <p:spPr>
          <a:xfrm>
            <a:off x="10374521" y="3346704"/>
            <a:ext cx="640080" cy="329184"/>
          </a:xfrm>
          <a:prstGeom prst="rect">
            <a:avLst/>
          </a:prstGeom>
          <a:noFill/>
          <a:ln/>
        </p:spPr>
        <p:txBody>
          <a:bodyPr wrap="square" lIns="0" tIns="0" rIns="0" bIns="0" rtlCol="0" anchor="ctr"/>
          <a:lstStyle/>
          <a:p>
            <a:pPr indent="0" marL="0">
              <a:buNone/>
            </a:pPr>
            <a:r>
              <a:rPr lang="en-US" sz="1400" dirty="0">
                <a:solidFill>
                  <a:schemeClr val="tx1"/>
                </a:solidFill>
              </a:rPr>
              <a:t>5.24</a:t>
            </a:r>
            <a:endParaRPr lang="en-US" sz="1400" dirty="0"/>
          </a:p>
        </p:txBody>
      </p:sp>
      <p:sp>
        <p:nvSpPr>
          <p:cNvPr id="27" name="Text 25"/>
          <p:cNvSpPr txBox="1"/>
          <p:nvPr/>
        </p:nvSpPr>
        <p:spPr>
          <a:xfrm>
            <a:off x="6675120" y="3877056"/>
            <a:ext cx="1463040" cy="329184"/>
          </a:xfrm>
          <a:prstGeom prst="rect">
            <a:avLst/>
          </a:prstGeom>
          <a:noFill/>
          <a:ln/>
        </p:spPr>
        <p:txBody>
          <a:bodyPr wrap="square" lIns="0" tIns="0" rIns="0" bIns="0" rtlCol="0" anchor="ctr"/>
          <a:lstStyle/>
          <a:p>
            <a:pPr indent="0" marL="0">
              <a:buNone/>
            </a:pPr>
            <a:r>
              <a:rPr lang="en-US" sz="1400" dirty="0">
                <a:solidFill>
                  <a:schemeClr val="tx2"/>
                </a:solidFill>
              </a:rPr>
              <a:t>Global average</a:t>
            </a:r>
            <a:endParaRPr lang="en-US" sz="1400" dirty="0"/>
          </a:p>
        </p:txBody>
      </p:sp>
      <p:sp>
        <p:nvSpPr>
          <p:cNvPr id="28" name="Bar Global average"/>
          <p:cNvSpPr/>
          <p:nvPr/>
        </p:nvSpPr>
        <p:spPr>
          <a:xfrm>
            <a:off x="8229600" y="3913632"/>
            <a:ext cx="1955510" cy="256032"/>
          </a:xfrm>
          <a:prstGeom prst="rect">
            <a:avLst/>
          </a:prstGeom>
          <a:solidFill>
            <a:schemeClr val="accent5"/>
          </a:solidFill>
          <a:ln w="12700">
            <a:solidFill>
              <a:schemeClr val="accent5"/>
            </a:solidFill>
            <a:prstDash val="solid"/>
          </a:ln>
        </p:spPr>
      </p:sp>
      <p:sp>
        <p:nvSpPr>
          <p:cNvPr id="29" name="Text 27"/>
          <p:cNvSpPr txBox="1"/>
          <p:nvPr/>
        </p:nvSpPr>
        <p:spPr>
          <a:xfrm>
            <a:off x="10276550" y="3877056"/>
            <a:ext cx="640080" cy="329184"/>
          </a:xfrm>
          <a:prstGeom prst="rect">
            <a:avLst/>
          </a:prstGeom>
          <a:noFill/>
          <a:ln/>
        </p:spPr>
        <p:txBody>
          <a:bodyPr wrap="square" lIns="0" tIns="0" rIns="0" bIns="0" rtlCol="0" anchor="ctr"/>
          <a:lstStyle/>
          <a:p>
            <a:pPr indent="0" marL="0">
              <a:buNone/>
            </a:pPr>
            <a:r>
              <a:rPr lang="en-US" sz="1400" dirty="0">
                <a:solidFill>
                  <a:schemeClr val="tx1"/>
                </a:solidFill>
              </a:rPr>
              <a:t>4.99</a:t>
            </a:r>
            <a:endParaRPr lang="en-US" sz="1400" dirty="0"/>
          </a:p>
        </p:txBody>
      </p:sp>
      <p:sp>
        <p:nvSpPr>
          <p:cNvPr id="30" name="Text 28"/>
          <p:cNvSpPr txBox="1"/>
          <p:nvPr/>
        </p:nvSpPr>
        <p:spPr>
          <a:xfrm>
            <a:off x="6675120" y="4498848"/>
            <a:ext cx="4937760" cy="228600"/>
          </a:xfrm>
          <a:prstGeom prst="rect">
            <a:avLst/>
          </a:prstGeom>
          <a:noFill/>
          <a:ln/>
        </p:spPr>
        <p:txBody>
          <a:bodyPr wrap="square" lIns="0" tIns="0" rIns="0" bIns="0" rtlCol="0" anchor="ctr"/>
          <a:lstStyle/>
          <a:p>
            <a:pPr indent="0" marL="0">
              <a:buNone/>
            </a:pPr>
            <a:r>
              <a:rPr lang="en-US" sz="1000" dirty="0">
                <a:solidFill>
                  <a:schemeClr val="accent5"/>
                </a:solidFill>
              </a:rPr>
              <a:t>IBM Cost of a Data Breach 2026, 602 breached organizations</a:t>
            </a:r>
            <a:endParaRPr lang="en-US" sz="1000" dirty="0"/>
          </a:p>
        </p:txBody>
      </p:sp>
      <p:sp>
        <p:nvSpPr>
          <p:cNvPr id="31" name="Catch"/>
          <p:cNvSpPr/>
          <p:nvPr/>
        </p:nvSpPr>
        <p:spPr>
          <a:xfrm>
            <a:off x="6675120" y="4846320"/>
            <a:ext cx="4937760" cy="960120"/>
          </a:xfrm>
          <a:prstGeom prst="roundRect">
            <a:avLst>
              <a:gd name="adj" fmla="val 7619"/>
            </a:avLst>
          </a:prstGeom>
          <a:solidFill>
            <a:schemeClr val="bg2"/>
          </a:solidFill>
          <a:ln w="9525">
            <a:solidFill>
              <a:schemeClr val="accent3"/>
            </a:solidFill>
            <a:prstDash val="solid"/>
          </a:ln>
        </p:spPr>
      </p:sp>
      <p:sp>
        <p:nvSpPr>
          <p:cNvPr id="32" name="Text 30"/>
          <p:cNvSpPr txBox="1"/>
          <p:nvPr/>
        </p:nvSpPr>
        <p:spPr>
          <a:xfrm>
            <a:off x="6858000" y="4919472"/>
            <a:ext cx="4572000" cy="822960"/>
          </a:xfrm>
          <a:prstGeom prst="rect">
            <a:avLst/>
          </a:prstGeom>
          <a:noFill/>
          <a:ln/>
        </p:spPr>
        <p:txBody>
          <a:bodyPr wrap="square" lIns="0" tIns="0" rIns="0" bIns="0" rtlCol="0" anchor="ctr"/>
          <a:lstStyle/>
          <a:p>
            <a:pPr indent="0" marL="0">
              <a:buNone/>
            </a:pPr>
            <a:r>
              <a:rPr lang="en-US" sz="1400" b="1" dirty="0">
                <a:solidFill>
                  <a:schemeClr val="tx1"/>
                </a:solidFill>
              </a:rPr>
              <a:t>The catch: </a:t>
            </a:r>
            <a:pPr indent="0" marL="0">
              <a:buNone/>
            </a:pPr>
            <a:r>
              <a:rPr lang="en-US" sz="1400" dirty="0">
                <a:solidFill>
                  <a:schemeClr val="tx2"/>
                </a:solidFill>
              </a:rPr>
              <a:t>the most sensitive sectors also run the oldest systems and patch the slowest, exactly backwards when exploits arrive in hours.</a:t>
            </a:r>
            <a:endParaRPr lang="en-US" sz="1400" dirty="0"/>
          </a:p>
        </p:txBody>
      </p:sp>
      <p:sp>
        <p:nvSpPr>
          <p:cNvPr id="33" name="Sources"/>
          <p:cNvSpPr txBox="1"/>
          <p:nvPr/>
        </p:nvSpPr>
        <p:spPr>
          <a:xfrm>
            <a:off x="548640" y="6053328"/>
            <a:ext cx="11064240" cy="274320"/>
          </a:xfrm>
          <a:prstGeom prst="rect">
            <a:avLst/>
          </a:prstGeom>
          <a:noFill/>
          <a:ln/>
        </p:spPr>
        <p:txBody>
          <a:bodyPr wrap="square" lIns="0" tIns="0" rIns="0" bIns="0" rtlCol="0" anchor="ctr"/>
          <a:lstStyle/>
          <a:p>
            <a:pPr indent="0" marL="0">
              <a:buNone/>
            </a:pPr>
            <a:r>
              <a:rPr lang="en-US" sz="1000" dirty="0">
                <a:solidFill>
                  <a:schemeClr val="tx2"/>
                </a:solidFill>
              </a:rPr>
              <a:t>Sources: IBM Cost of a Data Breach 2026 (Ponemon, 602 organizations); Verizon DBIR 2026; W3Techs PHP version share, 25 Oct 2026 (PHP 7 26.8% + PHP 5 7.7% + PHP 4 0.1%).</a:t>
            </a:r>
            <a:endParaRPr lang="en-US" sz="1000" dirty="0"/>
          </a:p>
        </p:txBody>
      </p:sp>
      <p:sp>
        <p:nvSpPr>
          <p:cNvPr id="25" name="Slide Number Placeholder 0"/>
          <p:cNvSpPr>
            <a:spLocks noGrp="1"/>
          </p:cNvSpPr>
          <p:nvPr>
            <p:ph type="sldNum" sz="quarter" idx="4294967295"/>
          </p:nvPr>
        </p:nvSpPr>
        <p:spPr>
          <a:xfrm>
            <a:off x="11155680" y="6419088"/>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racker 1"/>
          <p:cNvSpPr txBox="1"/>
          <p:nvPr/>
        </p:nvSpPr>
        <p:spPr>
          <a:xfrm>
            <a:off x="548640" y="347472"/>
            <a:ext cx="1641348" cy="256032"/>
          </a:xfrm>
          <a:prstGeom prst="rect">
            <a:avLst/>
          </a:prstGeom>
          <a:noFill/>
          <a:ln/>
        </p:spPr>
        <p:txBody>
          <a:bodyPr wrap="square" lIns="0" tIns="0" rIns="0" bIns="0" rtlCol="0" anchor="ctr"/>
          <a:lstStyle/>
          <a:p>
            <a:pPr indent="0" marL="0">
              <a:buNone/>
            </a:pPr>
            <a:r>
              <a:rPr lang="en-US" sz="1000" spc="100" kern="0" dirty="0">
                <a:solidFill>
                  <a:schemeClr val="accent5"/>
                </a:solidFill>
              </a:rPr>
              <a:t>WHAT HAPPENED</a:t>
            </a:r>
            <a:endParaRPr lang="en-US" sz="1000" dirty="0"/>
          </a:p>
        </p:txBody>
      </p:sp>
      <p:sp>
        <p:nvSpPr>
          <p:cNvPr id="3" name="Tracker 2"/>
          <p:cNvSpPr txBox="1"/>
          <p:nvPr/>
        </p:nvSpPr>
        <p:spPr>
          <a:xfrm>
            <a:off x="2418588" y="347472"/>
            <a:ext cx="1851660" cy="256032"/>
          </a:xfrm>
          <a:prstGeom prst="rect">
            <a:avLst/>
          </a:prstGeom>
          <a:noFill/>
          <a:ln/>
        </p:spPr>
        <p:txBody>
          <a:bodyPr wrap="square" lIns="0" tIns="0" rIns="0" bIns="0" rtlCol="0" anchor="ctr"/>
          <a:lstStyle/>
          <a:p>
            <a:pPr indent="0" marL="0">
              <a:buNone/>
            </a:pPr>
            <a:r>
              <a:rPr lang="en-US" sz="1000" spc="100" kern="0" dirty="0">
                <a:solidFill>
                  <a:schemeClr val="accent5"/>
                </a:solidFill>
              </a:rPr>
              <a:t>WHERE IT BREAKS</a:t>
            </a:r>
            <a:endParaRPr lang="en-US" sz="1000" dirty="0"/>
          </a:p>
        </p:txBody>
      </p:sp>
      <p:sp>
        <p:nvSpPr>
          <p:cNvPr id="4" name="Tracker 3"/>
          <p:cNvSpPr txBox="1"/>
          <p:nvPr/>
        </p:nvSpPr>
        <p:spPr>
          <a:xfrm>
            <a:off x="4498848" y="347472"/>
            <a:ext cx="1641348" cy="256032"/>
          </a:xfrm>
          <a:prstGeom prst="rect">
            <a:avLst/>
          </a:prstGeom>
          <a:noFill/>
          <a:ln/>
        </p:spPr>
        <p:txBody>
          <a:bodyPr wrap="square" lIns="0" tIns="0" rIns="0" bIns="0" rtlCol="0" anchor="ctr"/>
          <a:lstStyle/>
          <a:p>
            <a:pPr indent="0" marL="0">
              <a:buNone/>
            </a:pPr>
            <a:r>
              <a:rPr lang="en-US" sz="1000" b="1" spc="100" kern="0" dirty="0">
                <a:solidFill>
                  <a:schemeClr val="tx1"/>
                </a:solidFill>
              </a:rPr>
              <a:t>HOW TO FIX IT</a:t>
            </a:r>
            <a:endParaRPr lang="en-US" sz="1000" dirty="0"/>
          </a:p>
        </p:txBody>
      </p:sp>
      <p:sp>
        <p:nvSpPr>
          <p:cNvPr id="5" name="Tracker underline"/>
          <p:cNvSpPr/>
          <p:nvPr/>
        </p:nvSpPr>
        <p:spPr>
          <a:xfrm>
            <a:off x="4498848" y="640080"/>
            <a:ext cx="1458468" cy="0"/>
          </a:xfrm>
          <a:prstGeom prst="line">
            <a:avLst/>
          </a:prstGeom>
          <a:noFill/>
          <a:ln w="19050">
            <a:solidFill>
              <a:schemeClr val="accent1"/>
            </a:solidFill>
            <a:prstDash val="solid"/>
          </a:ln>
        </p:spPr>
      </p:sp>
      <p:sp>
        <p:nvSpPr>
          <p:cNvPr id="6" name="Tracker 4"/>
          <p:cNvSpPr txBox="1"/>
          <p:nvPr/>
        </p:nvSpPr>
        <p:spPr>
          <a:xfrm>
            <a:off x="6368796" y="347472"/>
            <a:ext cx="1746504" cy="256032"/>
          </a:xfrm>
          <a:prstGeom prst="rect">
            <a:avLst/>
          </a:prstGeom>
          <a:noFill/>
          <a:ln/>
        </p:spPr>
        <p:txBody>
          <a:bodyPr wrap="square" lIns="0" tIns="0" rIns="0" bIns="0" rtlCol="0" anchor="ctr"/>
          <a:lstStyle/>
          <a:p>
            <a:pPr indent="0" marL="0">
              <a:buNone/>
            </a:pPr>
            <a:r>
              <a:rPr lang="en-US" sz="1000" spc="100" kern="0" dirty="0">
                <a:solidFill>
                  <a:schemeClr val="accent5"/>
                </a:solidFill>
              </a:rPr>
              <a:t>WHERE TO START</a:t>
            </a:r>
            <a:endParaRPr lang="en-US" sz="1000" dirty="0"/>
          </a:p>
        </p:txBody>
      </p:sp>
      <p:sp>
        <p:nvSpPr>
          <p:cNvPr id="7" name="Text 0"/>
          <p:cNvSpPr/>
          <p:nvPr>
            <p:ph idx="100" type="title" hasCustomPrompt="1"/>
          </p:nvPr>
        </p:nvSpPr>
        <p:spPr>
          <a:xfrm>
            <a:off x="548640" y="804672"/>
            <a:ext cx="11064240" cy="868680"/>
          </a:xfrm>
          <a:prstGeom prst="rect">
            <a:avLst/>
          </a:prstGeom>
          <a:noFill/>
          <a:ln/>
        </p:spPr>
        <p:txBody>
          <a:bodyPr wrap="square" lIns="0" tIns="0" rIns="0" bIns="0" rtlCol="0" anchor="t"/>
          <a:lstStyle/>
          <a:p>
            <a:pPr algn="l" indent="0" marL="0">
              <a:buNone/>
            </a:pPr>
            <a:r>
              <a:rPr lang="en-US" sz="2400" dirty="0">
                <a:solidFill>
                  <a:schemeClr val="tx1"/>
                </a:solidFill>
                <a:latin typeface="Georgia" pitchFamily="34" charset="0"/>
                <a:ea typeface="Georgia" pitchFamily="34" charset="-122"/>
                <a:cs typeface="Georgia" pitchFamily="34" charset="-120"/>
              </a:rPr>
              <a:t>Defend agents in six layers around the model, the one layer you can't count on</a:t>
            </a:r>
            <a:endParaRPr lang="en-US" sz="2400" dirty="0"/>
          </a:p>
        </p:txBody>
      </p:sp>
      <p:sp>
        <p:nvSpPr>
          <p:cNvPr id="8" name="Text 6"/>
          <p:cNvSpPr txBox="1"/>
          <p:nvPr/>
        </p:nvSpPr>
        <p:spPr>
          <a:xfrm>
            <a:off x="1097280" y="1737360"/>
            <a:ext cx="2743200" cy="256032"/>
          </a:xfrm>
          <a:prstGeom prst="rect">
            <a:avLst/>
          </a:prstGeom>
          <a:noFill/>
          <a:ln/>
        </p:spPr>
        <p:txBody>
          <a:bodyPr wrap="square" lIns="0" tIns="0" rIns="0" bIns="0" rtlCol="0" anchor="ctr"/>
          <a:lstStyle/>
          <a:p>
            <a:pPr indent="0" marL="0">
              <a:buNone/>
            </a:pPr>
            <a:r>
              <a:rPr lang="en-US" sz="1000" spc="100" kern="0" dirty="0">
                <a:solidFill>
                  <a:schemeClr val="tx2"/>
                </a:solidFill>
              </a:rPr>
              <a:t>LAYER, OUTSIDE IN</a:t>
            </a:r>
            <a:endParaRPr lang="en-US" sz="1000" dirty="0"/>
          </a:p>
        </p:txBody>
      </p:sp>
      <p:sp>
        <p:nvSpPr>
          <p:cNvPr id="9" name="Text 7"/>
          <p:cNvSpPr txBox="1"/>
          <p:nvPr/>
        </p:nvSpPr>
        <p:spPr>
          <a:xfrm>
            <a:off x="3794760" y="1737360"/>
            <a:ext cx="3657600" cy="256032"/>
          </a:xfrm>
          <a:prstGeom prst="rect">
            <a:avLst/>
          </a:prstGeom>
          <a:noFill/>
          <a:ln/>
        </p:spPr>
        <p:txBody>
          <a:bodyPr wrap="square" lIns="0" tIns="0" rIns="0" bIns="0" rtlCol="0" anchor="ctr"/>
          <a:lstStyle/>
          <a:p>
            <a:pPr indent="0" marL="0">
              <a:buNone/>
            </a:pPr>
            <a:r>
              <a:rPr lang="en-US" sz="1000" spc="100" kern="0" dirty="0">
                <a:solidFill>
                  <a:schemeClr val="tx2"/>
                </a:solidFill>
              </a:rPr>
              <a:t>CONTROL</a:t>
            </a:r>
            <a:endParaRPr lang="en-US" sz="1000" dirty="0"/>
          </a:p>
        </p:txBody>
      </p:sp>
      <p:sp>
        <p:nvSpPr>
          <p:cNvPr id="10" name="Text 8"/>
          <p:cNvSpPr txBox="1"/>
          <p:nvPr/>
        </p:nvSpPr>
        <p:spPr>
          <a:xfrm>
            <a:off x="9235440" y="1737360"/>
            <a:ext cx="2377440" cy="256032"/>
          </a:xfrm>
          <a:prstGeom prst="rect">
            <a:avLst/>
          </a:prstGeom>
          <a:noFill/>
          <a:ln/>
        </p:spPr>
        <p:txBody>
          <a:bodyPr wrap="square" lIns="0" tIns="0" rIns="0" bIns="0" rtlCol="0" anchor="ctr"/>
          <a:lstStyle/>
          <a:p>
            <a:pPr indent="0" marL="0">
              <a:buNone/>
            </a:pPr>
            <a:r>
              <a:rPr lang="en-US" sz="1000" spc="100" kern="0" dirty="0">
                <a:solidFill>
                  <a:schemeClr val="tx2"/>
                </a:solidFill>
              </a:rPr>
              <a:t>LESSON FROM 2026</a:t>
            </a:r>
            <a:endParaRPr lang="en-US" sz="1000" dirty="0"/>
          </a:p>
        </p:txBody>
      </p:sp>
      <p:sp>
        <p:nvSpPr>
          <p:cNvPr id="11" name="Layer 1"/>
          <p:cNvSpPr/>
          <p:nvPr/>
        </p:nvSpPr>
        <p:spPr>
          <a:xfrm>
            <a:off x="548640" y="2057400"/>
            <a:ext cx="11064240" cy="475488"/>
          </a:xfrm>
          <a:prstGeom prst="roundRect">
            <a:avLst>
              <a:gd name="adj" fmla="val 11538"/>
            </a:avLst>
          </a:prstGeom>
          <a:solidFill>
            <a:schemeClr val="accent4">
              <a:alpha val="10000"/>
            </a:schemeClr>
          </a:solidFill>
          <a:ln w="6350">
            <a:solidFill>
              <a:schemeClr val="accent3"/>
            </a:solidFill>
            <a:prstDash val="solid"/>
          </a:ln>
        </p:spPr>
      </p:sp>
      <p:sp>
        <p:nvSpPr>
          <p:cNvPr id="12" name="Shape 10"/>
          <p:cNvSpPr/>
          <p:nvPr/>
        </p:nvSpPr>
        <p:spPr>
          <a:xfrm>
            <a:off x="658368" y="2139696"/>
            <a:ext cx="310896" cy="310896"/>
          </a:xfrm>
          <a:prstGeom prst="ellipse">
            <a:avLst/>
          </a:prstGeom>
          <a:solidFill>
            <a:schemeClr val="accent4"/>
          </a:solidFill>
          <a:ln w="12700">
            <a:solidFill>
              <a:schemeClr val="accent4"/>
            </a:solidFill>
            <a:prstDash val="solid"/>
          </a:ln>
        </p:spPr>
      </p:sp>
      <p:sp>
        <p:nvSpPr>
          <p:cNvPr id="13" name="Text 11"/>
          <p:cNvSpPr txBox="1"/>
          <p:nvPr/>
        </p:nvSpPr>
        <p:spPr>
          <a:xfrm>
            <a:off x="658368" y="2139696"/>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1</a:t>
            </a:r>
            <a:endParaRPr lang="en-US" sz="1200" dirty="0"/>
          </a:p>
        </p:txBody>
      </p:sp>
      <p:sp>
        <p:nvSpPr>
          <p:cNvPr id="14" name="Text 12"/>
          <p:cNvSpPr txBox="1"/>
          <p:nvPr/>
        </p:nvSpPr>
        <p:spPr>
          <a:xfrm>
            <a:off x="1097280" y="2057400"/>
            <a:ext cx="2606040" cy="475488"/>
          </a:xfrm>
          <a:prstGeom prst="rect">
            <a:avLst/>
          </a:prstGeom>
          <a:noFill/>
          <a:ln/>
        </p:spPr>
        <p:txBody>
          <a:bodyPr wrap="square" lIns="0" tIns="0" rIns="0" bIns="0" rtlCol="0" anchor="ctr"/>
          <a:lstStyle/>
          <a:p>
            <a:pPr indent="0" marL="0">
              <a:buNone/>
            </a:pPr>
            <a:r>
              <a:rPr lang="en-US" sz="1400" b="1" dirty="0">
                <a:solidFill>
                  <a:schemeClr val="tx1"/>
                </a:solidFill>
              </a:rPr>
              <a:t>Sandbox</a:t>
            </a:r>
            <a:endParaRPr lang="en-US" sz="1400" dirty="0"/>
          </a:p>
          <a:p>
            <a:pPr indent="0" marL="0">
              <a:buNone/>
            </a:pPr>
            <a:r>
              <a:rPr lang="en-US" sz="1100" dirty="0">
                <a:solidFill>
                  <a:schemeClr val="tx2"/>
                </a:solidFill>
              </a:rPr>
              <a:t>Where it runs</a:t>
            </a:r>
            <a:endParaRPr lang="en-US" sz="1400" dirty="0"/>
          </a:p>
        </p:txBody>
      </p:sp>
      <p:sp>
        <p:nvSpPr>
          <p:cNvPr id="15" name="Text 13"/>
          <p:cNvSpPr txBox="1"/>
          <p:nvPr/>
        </p:nvSpPr>
        <p:spPr>
          <a:xfrm>
            <a:off x="3794760" y="2057400"/>
            <a:ext cx="5303520" cy="475488"/>
          </a:xfrm>
          <a:prstGeom prst="rect">
            <a:avLst/>
          </a:prstGeom>
          <a:noFill/>
          <a:ln/>
        </p:spPr>
        <p:txBody>
          <a:bodyPr wrap="square" lIns="0" tIns="0" rIns="0" bIns="0" rtlCol="0" anchor="ctr"/>
          <a:lstStyle/>
          <a:p>
            <a:pPr indent="0" marL="0">
              <a:buNone/>
            </a:pPr>
            <a:r>
              <a:rPr lang="en-US" sz="1400" dirty="0">
                <a:solidFill>
                  <a:schemeClr val="tx1"/>
                </a:solidFill>
              </a:rPr>
              <a:t>Throwaway environment, no internet by default, allow-list enforced by the network</a:t>
            </a:r>
            <a:endParaRPr lang="en-US" sz="1400" dirty="0"/>
          </a:p>
        </p:txBody>
      </p:sp>
      <p:sp>
        <p:nvSpPr>
          <p:cNvPr id="16" name="Text 14"/>
          <p:cNvSpPr txBox="1"/>
          <p:nvPr/>
        </p:nvSpPr>
        <p:spPr>
          <a:xfrm>
            <a:off x="9235440" y="2057400"/>
            <a:ext cx="2286000" cy="475488"/>
          </a:xfrm>
          <a:prstGeom prst="rect">
            <a:avLst/>
          </a:prstGeom>
          <a:noFill/>
          <a:ln/>
        </p:spPr>
        <p:txBody>
          <a:bodyPr wrap="square" lIns="0" tIns="0" rIns="0" bIns="0" rtlCol="0" anchor="ctr"/>
          <a:lstStyle/>
          <a:p>
            <a:pPr indent="0" marL="0">
              <a:buNone/>
            </a:pPr>
            <a:r>
              <a:rPr lang="en-US" sz="1200" i="1" dirty="0">
                <a:solidFill>
                  <a:schemeClr val="tx2"/>
                </a:solidFill>
              </a:rPr>
              <a:t>Hugging Face breakout</a:t>
            </a:r>
            <a:endParaRPr lang="en-US" sz="1200" dirty="0"/>
          </a:p>
        </p:txBody>
      </p:sp>
      <p:sp>
        <p:nvSpPr>
          <p:cNvPr id="17" name="Layer 2"/>
          <p:cNvSpPr/>
          <p:nvPr/>
        </p:nvSpPr>
        <p:spPr>
          <a:xfrm>
            <a:off x="548640" y="2587752"/>
            <a:ext cx="11064240" cy="475488"/>
          </a:xfrm>
          <a:prstGeom prst="roundRect">
            <a:avLst>
              <a:gd name="adj" fmla="val 11538"/>
            </a:avLst>
          </a:prstGeom>
          <a:solidFill>
            <a:schemeClr val="accent4">
              <a:alpha val="13000"/>
            </a:schemeClr>
          </a:solidFill>
          <a:ln w="6350">
            <a:solidFill>
              <a:schemeClr val="accent3"/>
            </a:solidFill>
            <a:prstDash val="solid"/>
          </a:ln>
        </p:spPr>
      </p:sp>
      <p:sp>
        <p:nvSpPr>
          <p:cNvPr id="18" name="Shape 16"/>
          <p:cNvSpPr/>
          <p:nvPr/>
        </p:nvSpPr>
        <p:spPr>
          <a:xfrm>
            <a:off x="658368" y="2670048"/>
            <a:ext cx="310896" cy="310896"/>
          </a:xfrm>
          <a:prstGeom prst="ellipse">
            <a:avLst/>
          </a:prstGeom>
          <a:solidFill>
            <a:schemeClr val="accent4"/>
          </a:solidFill>
          <a:ln w="12700">
            <a:solidFill>
              <a:schemeClr val="accent4"/>
            </a:solidFill>
            <a:prstDash val="solid"/>
          </a:ln>
        </p:spPr>
      </p:sp>
      <p:sp>
        <p:nvSpPr>
          <p:cNvPr id="19" name="Text 17"/>
          <p:cNvSpPr txBox="1"/>
          <p:nvPr/>
        </p:nvSpPr>
        <p:spPr>
          <a:xfrm>
            <a:off x="658368" y="2670048"/>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2</a:t>
            </a:r>
            <a:endParaRPr lang="en-US" sz="1200" dirty="0"/>
          </a:p>
        </p:txBody>
      </p:sp>
      <p:sp>
        <p:nvSpPr>
          <p:cNvPr id="20" name="Text 18"/>
          <p:cNvSpPr txBox="1"/>
          <p:nvPr/>
        </p:nvSpPr>
        <p:spPr>
          <a:xfrm>
            <a:off x="1097280" y="2587752"/>
            <a:ext cx="2606040" cy="475488"/>
          </a:xfrm>
          <a:prstGeom prst="rect">
            <a:avLst/>
          </a:prstGeom>
          <a:noFill/>
          <a:ln/>
        </p:spPr>
        <p:txBody>
          <a:bodyPr wrap="square" lIns="0" tIns="0" rIns="0" bIns="0" rtlCol="0" anchor="ctr"/>
          <a:lstStyle/>
          <a:p>
            <a:pPr indent="0" marL="0">
              <a:buNone/>
            </a:pPr>
            <a:r>
              <a:rPr lang="en-US" sz="1400" b="1" dirty="0">
                <a:solidFill>
                  <a:schemeClr val="tx1"/>
                </a:solidFill>
              </a:rPr>
              <a:t>Identity</a:t>
            </a:r>
            <a:endParaRPr lang="en-US" sz="1400" dirty="0"/>
          </a:p>
          <a:p>
            <a:pPr indent="0" marL="0">
              <a:buNone/>
            </a:pPr>
            <a:r>
              <a:rPr lang="en-US" sz="1100" dirty="0">
                <a:solidFill>
                  <a:schemeClr val="tx2"/>
                </a:solidFill>
              </a:rPr>
              <a:t>Who it acts as</a:t>
            </a:r>
            <a:endParaRPr lang="en-US" sz="1400" dirty="0"/>
          </a:p>
        </p:txBody>
      </p:sp>
      <p:sp>
        <p:nvSpPr>
          <p:cNvPr id="21" name="Text 19"/>
          <p:cNvSpPr txBox="1"/>
          <p:nvPr/>
        </p:nvSpPr>
        <p:spPr>
          <a:xfrm>
            <a:off x="3794760" y="2587752"/>
            <a:ext cx="5303520" cy="475488"/>
          </a:xfrm>
          <a:prstGeom prst="rect">
            <a:avLst/>
          </a:prstGeom>
          <a:noFill/>
          <a:ln/>
        </p:spPr>
        <p:txBody>
          <a:bodyPr wrap="square" lIns="0" tIns="0" rIns="0" bIns="0" rtlCol="0" anchor="ctr"/>
          <a:lstStyle/>
          <a:p>
            <a:pPr indent="0" marL="0">
              <a:buNone/>
            </a:pPr>
            <a:r>
              <a:rPr lang="en-US" sz="1400" dirty="0">
                <a:solidFill>
                  <a:schemeClr val="tx1"/>
                </a:solidFill>
              </a:rPr>
              <a:t>Short-lived, task-only credentials. Never reuse a key it finds</a:t>
            </a:r>
            <a:endParaRPr lang="en-US" sz="1400" dirty="0"/>
          </a:p>
        </p:txBody>
      </p:sp>
      <p:sp>
        <p:nvSpPr>
          <p:cNvPr id="22" name="Text 20"/>
          <p:cNvSpPr txBox="1"/>
          <p:nvPr/>
        </p:nvSpPr>
        <p:spPr>
          <a:xfrm>
            <a:off x="9235440" y="2587752"/>
            <a:ext cx="2286000" cy="475488"/>
          </a:xfrm>
          <a:prstGeom prst="rect">
            <a:avLst/>
          </a:prstGeom>
          <a:noFill/>
          <a:ln/>
        </p:spPr>
        <p:txBody>
          <a:bodyPr wrap="square" lIns="0" tIns="0" rIns="0" bIns="0" rtlCol="0" anchor="ctr"/>
          <a:lstStyle/>
          <a:p>
            <a:pPr indent="0" marL="0">
              <a:buNone/>
            </a:pPr>
            <a:r>
              <a:rPr lang="en-US" sz="1200" i="1" dirty="0">
                <a:solidFill>
                  <a:schemeClr val="tx2"/>
                </a:solidFill>
              </a:rPr>
              <a:t>Agents reusing exposed keys</a:t>
            </a:r>
            <a:endParaRPr lang="en-US" sz="1200" dirty="0"/>
          </a:p>
        </p:txBody>
      </p:sp>
      <p:sp>
        <p:nvSpPr>
          <p:cNvPr id="23" name="Layer 3"/>
          <p:cNvSpPr/>
          <p:nvPr/>
        </p:nvSpPr>
        <p:spPr>
          <a:xfrm>
            <a:off x="548640" y="3118104"/>
            <a:ext cx="11064240" cy="475488"/>
          </a:xfrm>
          <a:prstGeom prst="roundRect">
            <a:avLst>
              <a:gd name="adj" fmla="val 11538"/>
            </a:avLst>
          </a:prstGeom>
          <a:solidFill>
            <a:schemeClr val="accent4">
              <a:alpha val="16000"/>
            </a:schemeClr>
          </a:solidFill>
          <a:ln w="6350">
            <a:solidFill>
              <a:schemeClr val="accent3"/>
            </a:solidFill>
            <a:prstDash val="solid"/>
          </a:ln>
        </p:spPr>
      </p:sp>
      <p:sp>
        <p:nvSpPr>
          <p:cNvPr id="24" name="Shape 22"/>
          <p:cNvSpPr/>
          <p:nvPr/>
        </p:nvSpPr>
        <p:spPr>
          <a:xfrm>
            <a:off x="658368" y="3200400"/>
            <a:ext cx="310896" cy="310896"/>
          </a:xfrm>
          <a:prstGeom prst="ellipse">
            <a:avLst/>
          </a:prstGeom>
          <a:solidFill>
            <a:schemeClr val="accent4"/>
          </a:solidFill>
          <a:ln w="12700">
            <a:solidFill>
              <a:schemeClr val="accent4"/>
            </a:solidFill>
            <a:prstDash val="solid"/>
          </a:ln>
        </p:spPr>
      </p:sp>
      <p:sp>
        <p:nvSpPr>
          <p:cNvPr id="25" name="Text 23"/>
          <p:cNvSpPr txBox="1"/>
          <p:nvPr/>
        </p:nvSpPr>
        <p:spPr>
          <a:xfrm>
            <a:off x="658368" y="3200400"/>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3</a:t>
            </a:r>
            <a:endParaRPr lang="en-US" sz="1200" dirty="0"/>
          </a:p>
        </p:txBody>
      </p:sp>
      <p:sp>
        <p:nvSpPr>
          <p:cNvPr id="26" name="Text 24"/>
          <p:cNvSpPr txBox="1"/>
          <p:nvPr/>
        </p:nvSpPr>
        <p:spPr>
          <a:xfrm>
            <a:off x="1097280" y="3118104"/>
            <a:ext cx="2606040" cy="475488"/>
          </a:xfrm>
          <a:prstGeom prst="rect">
            <a:avLst/>
          </a:prstGeom>
          <a:noFill/>
          <a:ln/>
        </p:spPr>
        <p:txBody>
          <a:bodyPr wrap="square" lIns="0" tIns="0" rIns="0" bIns="0" rtlCol="0" anchor="ctr"/>
          <a:lstStyle/>
          <a:p>
            <a:pPr indent="0" marL="0">
              <a:buNone/>
            </a:pPr>
            <a:r>
              <a:rPr lang="en-US" sz="1400" b="1" dirty="0">
                <a:solidFill>
                  <a:schemeClr val="tx1"/>
                </a:solidFill>
              </a:rPr>
              <a:t>Input guardrails</a:t>
            </a:r>
            <a:endParaRPr lang="en-US" sz="1400" dirty="0"/>
          </a:p>
          <a:p>
            <a:pPr indent="0" marL="0">
              <a:buNone/>
            </a:pPr>
            <a:r>
              <a:rPr lang="en-US" sz="1100" dirty="0">
                <a:solidFill>
                  <a:schemeClr val="tx2"/>
                </a:solidFill>
              </a:rPr>
              <a:t>What it reads</a:t>
            </a:r>
            <a:endParaRPr lang="en-US" sz="1400" dirty="0"/>
          </a:p>
        </p:txBody>
      </p:sp>
      <p:sp>
        <p:nvSpPr>
          <p:cNvPr id="27" name="Text 25"/>
          <p:cNvSpPr txBox="1"/>
          <p:nvPr/>
        </p:nvSpPr>
        <p:spPr>
          <a:xfrm>
            <a:off x="3794760" y="3118104"/>
            <a:ext cx="5303520" cy="475488"/>
          </a:xfrm>
          <a:prstGeom prst="rect">
            <a:avLst/>
          </a:prstGeom>
          <a:noFill/>
          <a:ln/>
        </p:spPr>
        <p:txBody>
          <a:bodyPr wrap="square" lIns="0" tIns="0" rIns="0" bIns="0" rtlCol="0" anchor="ctr"/>
          <a:lstStyle/>
          <a:p>
            <a:pPr indent="0" marL="0">
              <a:buNone/>
            </a:pPr>
            <a:r>
              <a:rPr lang="en-US" sz="1400" dirty="0">
                <a:solidFill>
                  <a:schemeClr val="tx1"/>
                </a:solidFill>
              </a:rPr>
              <a:t>Outside content is data. Hidden text stripped before the model sees it</a:t>
            </a:r>
            <a:endParaRPr lang="en-US" sz="1400" dirty="0"/>
          </a:p>
        </p:txBody>
      </p:sp>
      <p:sp>
        <p:nvSpPr>
          <p:cNvPr id="28" name="Text 26"/>
          <p:cNvSpPr txBox="1"/>
          <p:nvPr/>
        </p:nvSpPr>
        <p:spPr>
          <a:xfrm>
            <a:off x="9235440" y="3118104"/>
            <a:ext cx="2286000" cy="475488"/>
          </a:xfrm>
          <a:prstGeom prst="rect">
            <a:avLst/>
          </a:prstGeom>
          <a:noFill/>
          <a:ln/>
        </p:spPr>
        <p:txBody>
          <a:bodyPr wrap="square" lIns="0" tIns="0" rIns="0" bIns="0" rtlCol="0" anchor="ctr"/>
          <a:lstStyle/>
          <a:p>
            <a:pPr indent="0" marL="0">
              <a:buNone/>
            </a:pPr>
            <a:r>
              <a:rPr lang="en-US" sz="1200" i="1" dirty="0">
                <a:solidFill>
                  <a:schemeClr val="tx2"/>
                </a:solidFill>
              </a:rPr>
              <a:t>Barracuda invoice emails</a:t>
            </a:r>
            <a:endParaRPr lang="en-US" sz="1200" dirty="0"/>
          </a:p>
        </p:txBody>
      </p:sp>
      <p:sp>
        <p:nvSpPr>
          <p:cNvPr id="29" name="Layer 4"/>
          <p:cNvSpPr/>
          <p:nvPr/>
        </p:nvSpPr>
        <p:spPr>
          <a:xfrm>
            <a:off x="548640" y="3648456"/>
            <a:ext cx="11064240" cy="475488"/>
          </a:xfrm>
          <a:prstGeom prst="roundRect">
            <a:avLst>
              <a:gd name="adj" fmla="val 11538"/>
            </a:avLst>
          </a:prstGeom>
          <a:solidFill>
            <a:schemeClr val="accent4">
              <a:alpha val="19000"/>
            </a:schemeClr>
          </a:solidFill>
          <a:ln w="6350">
            <a:solidFill>
              <a:schemeClr val="accent3"/>
            </a:solidFill>
            <a:prstDash val="solid"/>
          </a:ln>
        </p:spPr>
      </p:sp>
      <p:sp>
        <p:nvSpPr>
          <p:cNvPr id="30" name="Shape 28"/>
          <p:cNvSpPr/>
          <p:nvPr/>
        </p:nvSpPr>
        <p:spPr>
          <a:xfrm>
            <a:off x="658368" y="3730752"/>
            <a:ext cx="310896" cy="310896"/>
          </a:xfrm>
          <a:prstGeom prst="ellipse">
            <a:avLst/>
          </a:prstGeom>
          <a:solidFill>
            <a:schemeClr val="accent4"/>
          </a:solidFill>
          <a:ln w="12700">
            <a:solidFill>
              <a:schemeClr val="accent4"/>
            </a:solidFill>
            <a:prstDash val="solid"/>
          </a:ln>
        </p:spPr>
      </p:sp>
      <p:sp>
        <p:nvSpPr>
          <p:cNvPr id="31" name="Text 29"/>
          <p:cNvSpPr txBox="1"/>
          <p:nvPr/>
        </p:nvSpPr>
        <p:spPr>
          <a:xfrm>
            <a:off x="658368" y="3730752"/>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4</a:t>
            </a:r>
            <a:endParaRPr lang="en-US" sz="1200" dirty="0"/>
          </a:p>
        </p:txBody>
      </p:sp>
      <p:sp>
        <p:nvSpPr>
          <p:cNvPr id="32" name="Text 30"/>
          <p:cNvSpPr txBox="1"/>
          <p:nvPr/>
        </p:nvSpPr>
        <p:spPr>
          <a:xfrm>
            <a:off x="1097280" y="3648456"/>
            <a:ext cx="2606040" cy="475488"/>
          </a:xfrm>
          <a:prstGeom prst="rect">
            <a:avLst/>
          </a:prstGeom>
          <a:noFill/>
          <a:ln/>
        </p:spPr>
        <p:txBody>
          <a:bodyPr wrap="square" lIns="0" tIns="0" rIns="0" bIns="0" rtlCol="0" anchor="ctr"/>
          <a:lstStyle/>
          <a:p>
            <a:pPr indent="0" marL="0">
              <a:buNone/>
            </a:pPr>
            <a:r>
              <a:rPr lang="en-US" sz="1400" b="1" dirty="0">
                <a:solidFill>
                  <a:schemeClr val="tx1"/>
                </a:solidFill>
              </a:rPr>
              <a:t>Action gate</a:t>
            </a:r>
            <a:endParaRPr lang="en-US" sz="1400" dirty="0"/>
          </a:p>
          <a:p>
            <a:pPr indent="0" marL="0">
              <a:buNone/>
            </a:pPr>
            <a:r>
              <a:rPr lang="en-US" sz="1100" dirty="0">
                <a:solidFill>
                  <a:schemeClr val="tx2"/>
                </a:solidFill>
              </a:rPr>
              <a:t>What it can do</a:t>
            </a:r>
            <a:endParaRPr lang="en-US" sz="1400" dirty="0"/>
          </a:p>
        </p:txBody>
      </p:sp>
      <p:sp>
        <p:nvSpPr>
          <p:cNvPr id="33" name="Text 31"/>
          <p:cNvSpPr txBox="1"/>
          <p:nvPr/>
        </p:nvSpPr>
        <p:spPr>
          <a:xfrm>
            <a:off x="3794760" y="3648456"/>
            <a:ext cx="5303520" cy="475488"/>
          </a:xfrm>
          <a:prstGeom prst="rect">
            <a:avLst/>
          </a:prstGeom>
          <a:noFill/>
          <a:ln/>
        </p:spPr>
        <p:txBody>
          <a:bodyPr wrap="square" lIns="0" tIns="0" rIns="0" bIns="0" rtlCol="0" anchor="ctr"/>
          <a:lstStyle/>
          <a:p>
            <a:pPr indent="0" marL="0">
              <a:buNone/>
            </a:pPr>
            <a:r>
              <a:rPr lang="en-US" sz="1400" dirty="0">
                <a:solidFill>
                  <a:schemeClr val="tx1"/>
                </a:solidFill>
              </a:rPr>
              <a:t>Policy outside the model. Approvals tighten with sensitivity, plus spend caps</a:t>
            </a:r>
            <a:endParaRPr lang="en-US" sz="1400" dirty="0"/>
          </a:p>
        </p:txBody>
      </p:sp>
      <p:sp>
        <p:nvSpPr>
          <p:cNvPr id="34" name="Text 32"/>
          <p:cNvSpPr txBox="1"/>
          <p:nvPr/>
        </p:nvSpPr>
        <p:spPr>
          <a:xfrm>
            <a:off x="9235440" y="3648456"/>
            <a:ext cx="2286000" cy="475488"/>
          </a:xfrm>
          <a:prstGeom prst="rect">
            <a:avLst/>
          </a:prstGeom>
          <a:noFill/>
          <a:ln/>
        </p:spPr>
        <p:txBody>
          <a:bodyPr wrap="square" lIns="0" tIns="0" rIns="0" bIns="0" rtlCol="0" anchor="ctr"/>
          <a:lstStyle/>
          <a:p>
            <a:pPr indent="0" marL="0">
              <a:buNone/>
            </a:pPr>
            <a:r>
              <a:rPr lang="en-US" sz="1200" i="1" dirty="0">
                <a:solidFill>
                  <a:schemeClr val="tx2"/>
                </a:solidFill>
              </a:rPr>
              <a:t>CyberXero refuse-and-retry</a:t>
            </a:r>
            <a:endParaRPr lang="en-US" sz="1200" dirty="0"/>
          </a:p>
        </p:txBody>
      </p:sp>
      <p:sp>
        <p:nvSpPr>
          <p:cNvPr id="35" name="Layer 5"/>
          <p:cNvSpPr/>
          <p:nvPr/>
        </p:nvSpPr>
        <p:spPr>
          <a:xfrm>
            <a:off x="548640" y="4178808"/>
            <a:ext cx="11064240" cy="475488"/>
          </a:xfrm>
          <a:prstGeom prst="roundRect">
            <a:avLst>
              <a:gd name="adj" fmla="val 11538"/>
            </a:avLst>
          </a:prstGeom>
          <a:solidFill>
            <a:schemeClr val="accent4">
              <a:alpha val="22000"/>
            </a:schemeClr>
          </a:solidFill>
          <a:ln w="6350">
            <a:solidFill>
              <a:schemeClr val="accent3"/>
            </a:solidFill>
            <a:prstDash val="solid"/>
          </a:ln>
        </p:spPr>
      </p:sp>
      <p:sp>
        <p:nvSpPr>
          <p:cNvPr id="36" name="Shape 34"/>
          <p:cNvSpPr/>
          <p:nvPr/>
        </p:nvSpPr>
        <p:spPr>
          <a:xfrm>
            <a:off x="658368" y="4261104"/>
            <a:ext cx="310896" cy="310896"/>
          </a:xfrm>
          <a:prstGeom prst="ellipse">
            <a:avLst/>
          </a:prstGeom>
          <a:solidFill>
            <a:schemeClr val="accent4"/>
          </a:solidFill>
          <a:ln w="12700">
            <a:solidFill>
              <a:schemeClr val="accent4"/>
            </a:solidFill>
            <a:prstDash val="solid"/>
          </a:ln>
        </p:spPr>
      </p:sp>
      <p:sp>
        <p:nvSpPr>
          <p:cNvPr id="37" name="Text 35"/>
          <p:cNvSpPr txBox="1"/>
          <p:nvPr/>
        </p:nvSpPr>
        <p:spPr>
          <a:xfrm>
            <a:off x="658368" y="4261104"/>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5</a:t>
            </a:r>
            <a:endParaRPr lang="en-US" sz="1200" dirty="0"/>
          </a:p>
        </p:txBody>
      </p:sp>
      <p:sp>
        <p:nvSpPr>
          <p:cNvPr id="38" name="Text 36"/>
          <p:cNvSpPr txBox="1"/>
          <p:nvPr/>
        </p:nvSpPr>
        <p:spPr>
          <a:xfrm>
            <a:off x="1097280" y="4178808"/>
            <a:ext cx="2606040" cy="475488"/>
          </a:xfrm>
          <a:prstGeom prst="rect">
            <a:avLst/>
          </a:prstGeom>
          <a:noFill/>
          <a:ln/>
        </p:spPr>
        <p:txBody>
          <a:bodyPr wrap="square" lIns="0" tIns="0" rIns="0" bIns="0" rtlCol="0" anchor="ctr"/>
          <a:lstStyle/>
          <a:p>
            <a:pPr indent="0" marL="0">
              <a:buNone/>
            </a:pPr>
            <a:r>
              <a:rPr lang="en-US" sz="1400" b="1" dirty="0">
                <a:solidFill>
                  <a:schemeClr val="tx1"/>
                </a:solidFill>
              </a:rPr>
              <a:t>Automated checks</a:t>
            </a:r>
            <a:endParaRPr lang="en-US" sz="1400" dirty="0"/>
          </a:p>
          <a:p>
            <a:pPr indent="0" marL="0">
              <a:buNone/>
            </a:pPr>
            <a:r>
              <a:rPr lang="en-US" sz="1100" dirty="0">
                <a:solidFill>
                  <a:schemeClr val="tx2"/>
                </a:solidFill>
              </a:rPr>
              <a:t>How it's verified</a:t>
            </a:r>
            <a:endParaRPr lang="en-US" sz="1400" dirty="0"/>
          </a:p>
        </p:txBody>
      </p:sp>
      <p:sp>
        <p:nvSpPr>
          <p:cNvPr id="39" name="Text 37"/>
          <p:cNvSpPr txBox="1"/>
          <p:nvPr/>
        </p:nvSpPr>
        <p:spPr>
          <a:xfrm>
            <a:off x="3794760" y="4178808"/>
            <a:ext cx="5303520" cy="475488"/>
          </a:xfrm>
          <a:prstGeom prst="rect">
            <a:avLst/>
          </a:prstGeom>
          <a:noFill/>
          <a:ln/>
        </p:spPr>
        <p:txBody>
          <a:bodyPr wrap="square" lIns="0" tIns="0" rIns="0" bIns="0" rtlCol="0" anchor="ctr"/>
          <a:lstStyle/>
          <a:p>
            <a:pPr indent="0" marL="0">
              <a:buNone/>
            </a:pPr>
            <a:r>
              <a:rPr lang="en-US" sz="1400" dirty="0">
                <a:solidFill>
                  <a:schemeClr val="tx1"/>
                </a:solidFill>
              </a:rPr>
              <a:t>Red-team before release, runtime monitors, auto-stop, verified dependencies</a:t>
            </a:r>
            <a:endParaRPr lang="en-US" sz="1400" dirty="0"/>
          </a:p>
        </p:txBody>
      </p:sp>
      <p:sp>
        <p:nvSpPr>
          <p:cNvPr id="40" name="Text 38"/>
          <p:cNvSpPr txBox="1"/>
          <p:nvPr/>
        </p:nvSpPr>
        <p:spPr>
          <a:xfrm>
            <a:off x="9235440" y="4178808"/>
            <a:ext cx="2286000" cy="475488"/>
          </a:xfrm>
          <a:prstGeom prst="rect">
            <a:avLst/>
          </a:prstGeom>
          <a:noFill/>
          <a:ln/>
        </p:spPr>
        <p:txBody>
          <a:bodyPr wrap="square" lIns="0" tIns="0" rIns="0" bIns="0" rtlCol="0" anchor="ctr"/>
          <a:lstStyle/>
          <a:p>
            <a:pPr indent="0" marL="0">
              <a:buNone/>
            </a:pPr>
            <a:r>
              <a:rPr lang="en-US" sz="1200" i="1" dirty="0">
                <a:solidFill>
                  <a:schemeClr val="tx2"/>
                </a:solidFill>
              </a:rPr>
              <a:t>LiteLLM's hijacked release</a:t>
            </a:r>
            <a:endParaRPr lang="en-US" sz="1200" dirty="0"/>
          </a:p>
        </p:txBody>
      </p:sp>
      <p:sp>
        <p:nvSpPr>
          <p:cNvPr id="41" name="Layer 6"/>
          <p:cNvSpPr/>
          <p:nvPr/>
        </p:nvSpPr>
        <p:spPr>
          <a:xfrm>
            <a:off x="548640" y="4709160"/>
            <a:ext cx="11064240" cy="475488"/>
          </a:xfrm>
          <a:prstGeom prst="roundRect">
            <a:avLst>
              <a:gd name="adj" fmla="val 11538"/>
            </a:avLst>
          </a:prstGeom>
          <a:solidFill>
            <a:schemeClr val="accent4">
              <a:alpha val="25000"/>
            </a:schemeClr>
          </a:solidFill>
          <a:ln w="6350">
            <a:solidFill>
              <a:schemeClr val="accent3"/>
            </a:solidFill>
            <a:prstDash val="solid"/>
          </a:ln>
        </p:spPr>
      </p:sp>
      <p:sp>
        <p:nvSpPr>
          <p:cNvPr id="42" name="Shape 40"/>
          <p:cNvSpPr/>
          <p:nvPr/>
        </p:nvSpPr>
        <p:spPr>
          <a:xfrm>
            <a:off x="658368" y="4791456"/>
            <a:ext cx="310896" cy="310896"/>
          </a:xfrm>
          <a:prstGeom prst="ellipse">
            <a:avLst/>
          </a:prstGeom>
          <a:solidFill>
            <a:schemeClr val="accent4"/>
          </a:solidFill>
          <a:ln w="12700">
            <a:solidFill>
              <a:schemeClr val="accent4"/>
            </a:solidFill>
            <a:prstDash val="solid"/>
          </a:ln>
        </p:spPr>
      </p:sp>
      <p:sp>
        <p:nvSpPr>
          <p:cNvPr id="43" name="Text 41"/>
          <p:cNvSpPr txBox="1"/>
          <p:nvPr/>
        </p:nvSpPr>
        <p:spPr>
          <a:xfrm>
            <a:off x="658368" y="4791456"/>
            <a:ext cx="310896" cy="310896"/>
          </a:xfrm>
          <a:prstGeom prst="rect">
            <a:avLst/>
          </a:prstGeom>
          <a:noFill/>
          <a:ln/>
        </p:spPr>
        <p:txBody>
          <a:bodyPr wrap="square" lIns="0" tIns="0" rIns="0" bIns="0" rtlCol="0" anchor="ctr"/>
          <a:lstStyle/>
          <a:p>
            <a:pPr algn="ctr" indent="0" marL="0">
              <a:buNone/>
            </a:pPr>
            <a:r>
              <a:rPr lang="en-US" sz="1200" b="1" dirty="0">
                <a:solidFill>
                  <a:schemeClr val="bg1"/>
                </a:solidFill>
              </a:rPr>
              <a:t>6</a:t>
            </a:r>
            <a:endParaRPr lang="en-US" sz="1200" dirty="0"/>
          </a:p>
        </p:txBody>
      </p:sp>
      <p:sp>
        <p:nvSpPr>
          <p:cNvPr id="44" name="Text 42"/>
          <p:cNvSpPr txBox="1"/>
          <p:nvPr/>
        </p:nvSpPr>
        <p:spPr>
          <a:xfrm>
            <a:off x="1097280" y="4709160"/>
            <a:ext cx="2606040" cy="475488"/>
          </a:xfrm>
          <a:prstGeom prst="rect">
            <a:avLst/>
          </a:prstGeom>
          <a:noFill/>
          <a:ln/>
        </p:spPr>
        <p:txBody>
          <a:bodyPr wrap="square" lIns="0" tIns="0" rIns="0" bIns="0" rtlCol="0" anchor="ctr"/>
          <a:lstStyle/>
          <a:p>
            <a:pPr indent="0" marL="0">
              <a:buNone/>
            </a:pPr>
            <a:r>
              <a:rPr lang="en-US" sz="1400" b="1" dirty="0">
                <a:solidFill>
                  <a:schemeClr val="tx1"/>
                </a:solidFill>
              </a:rPr>
              <a:t>Logs and response</a:t>
            </a:r>
            <a:endParaRPr lang="en-US" sz="1400" dirty="0"/>
          </a:p>
          <a:p>
            <a:pPr indent="0" marL="0">
              <a:buNone/>
            </a:pPr>
            <a:r>
              <a:rPr lang="en-US" sz="1100" dirty="0">
                <a:solidFill>
                  <a:schemeClr val="tx2"/>
                </a:solidFill>
              </a:rPr>
              <a:t>How you find out</a:t>
            </a:r>
            <a:endParaRPr lang="en-US" sz="1400" dirty="0"/>
          </a:p>
        </p:txBody>
      </p:sp>
      <p:sp>
        <p:nvSpPr>
          <p:cNvPr id="45" name="Text 43"/>
          <p:cNvSpPr txBox="1"/>
          <p:nvPr/>
        </p:nvSpPr>
        <p:spPr>
          <a:xfrm>
            <a:off x="3794760" y="4709160"/>
            <a:ext cx="5303520" cy="475488"/>
          </a:xfrm>
          <a:prstGeom prst="rect">
            <a:avLst/>
          </a:prstGeom>
          <a:noFill/>
          <a:ln/>
        </p:spPr>
        <p:txBody>
          <a:bodyPr wrap="square" lIns="0" tIns="0" rIns="0" bIns="0" rtlCol="0" anchor="ctr"/>
          <a:lstStyle/>
          <a:p>
            <a:pPr indent="0" marL="0">
              <a:buNone/>
            </a:pPr>
            <a:r>
              <a:rPr lang="en-US" sz="1400" dirty="0">
                <a:solidFill>
                  <a:schemeClr val="tx1"/>
                </a:solidFill>
              </a:rPr>
              <a:t>Tamper-proof action logs kept 180+ days, notification in hours</a:t>
            </a:r>
            <a:endParaRPr lang="en-US" sz="1400" dirty="0"/>
          </a:p>
        </p:txBody>
      </p:sp>
      <p:sp>
        <p:nvSpPr>
          <p:cNvPr id="46" name="Text 44"/>
          <p:cNvSpPr txBox="1"/>
          <p:nvPr/>
        </p:nvSpPr>
        <p:spPr>
          <a:xfrm>
            <a:off x="9235440" y="4709160"/>
            <a:ext cx="2286000" cy="475488"/>
          </a:xfrm>
          <a:prstGeom prst="rect">
            <a:avLst/>
          </a:prstGeom>
          <a:noFill/>
          <a:ln/>
        </p:spPr>
        <p:txBody>
          <a:bodyPr wrap="square" lIns="0" tIns="0" rIns="0" bIns="0" rtlCol="0" anchor="ctr"/>
          <a:lstStyle/>
          <a:p>
            <a:pPr indent="0" marL="0">
              <a:buNone/>
            </a:pPr>
            <a:r>
              <a:rPr lang="en-US" sz="1200" i="1" dirty="0">
                <a:solidFill>
                  <a:schemeClr val="tx2"/>
                </a:solidFill>
              </a:rPr>
              <a:t>The 247-day blind spot</a:t>
            </a:r>
            <a:endParaRPr lang="en-US" sz="1200" dirty="0"/>
          </a:p>
        </p:txBody>
      </p:sp>
      <p:sp>
        <p:nvSpPr>
          <p:cNvPr id="47" name="The model"/>
          <p:cNvSpPr/>
          <p:nvPr/>
        </p:nvSpPr>
        <p:spPr>
          <a:xfrm>
            <a:off x="548640" y="5239512"/>
            <a:ext cx="11064240" cy="475488"/>
          </a:xfrm>
          <a:prstGeom prst="roundRect">
            <a:avLst>
              <a:gd name="adj" fmla="val 11538"/>
            </a:avLst>
          </a:prstGeom>
          <a:solidFill>
            <a:schemeClr val="bg1"/>
          </a:solidFill>
          <a:ln w="12700">
            <a:solidFill>
              <a:schemeClr val="accent5"/>
            </a:solidFill>
            <a:prstDash val="dash"/>
          </a:ln>
        </p:spPr>
      </p:sp>
      <p:sp>
        <p:nvSpPr>
          <p:cNvPr id="48" name="Text 46"/>
          <p:cNvSpPr txBox="1"/>
          <p:nvPr/>
        </p:nvSpPr>
        <p:spPr>
          <a:xfrm>
            <a:off x="1097280" y="5239512"/>
            <a:ext cx="2606040" cy="475488"/>
          </a:xfrm>
          <a:prstGeom prst="rect">
            <a:avLst/>
          </a:prstGeom>
          <a:noFill/>
          <a:ln/>
        </p:spPr>
        <p:txBody>
          <a:bodyPr wrap="square" lIns="0" tIns="0" rIns="0" bIns="0" rtlCol="0" anchor="ctr"/>
          <a:lstStyle/>
          <a:p>
            <a:pPr indent="0" marL="0">
              <a:buNone/>
            </a:pPr>
            <a:r>
              <a:rPr lang="en-US" sz="1400" b="1" dirty="0">
                <a:solidFill>
                  <a:schemeClr val="tx1"/>
                </a:solidFill>
              </a:rPr>
              <a:t>The model</a:t>
            </a:r>
            <a:endParaRPr lang="en-US" sz="1400" dirty="0"/>
          </a:p>
          <a:p>
            <a:pPr indent="0" marL="0">
              <a:buNone/>
            </a:pPr>
            <a:r>
              <a:rPr lang="en-US" sz="1100" dirty="0">
                <a:solidFill>
                  <a:schemeClr val="tx2"/>
                </a:solidFill>
              </a:rPr>
              <a:t>The labs' layer</a:t>
            </a:r>
            <a:endParaRPr lang="en-US" sz="1400" dirty="0"/>
          </a:p>
        </p:txBody>
      </p:sp>
      <p:sp>
        <p:nvSpPr>
          <p:cNvPr id="49" name="Text 47"/>
          <p:cNvSpPr txBox="1"/>
          <p:nvPr/>
        </p:nvSpPr>
        <p:spPr>
          <a:xfrm>
            <a:off x="3794760" y="5239512"/>
            <a:ext cx="5303520" cy="475488"/>
          </a:xfrm>
          <a:prstGeom prst="rect">
            <a:avLst/>
          </a:prstGeom>
          <a:noFill/>
          <a:ln/>
        </p:spPr>
        <p:txBody>
          <a:bodyPr wrap="square" lIns="0" tIns="0" rIns="0" bIns="0" rtlCol="0" anchor="ctr"/>
          <a:lstStyle/>
          <a:p>
            <a:pPr indent="0" marL="0">
              <a:buNone/>
            </a:pPr>
            <a:r>
              <a:rPr lang="en-US" sz="1400" dirty="0">
                <a:solidFill>
                  <a:schemeClr val="tx2"/>
                </a:solidFill>
              </a:rPr>
              <a:t>Alignment and refusals. Useful friction, never a control on its own</a:t>
            </a:r>
            <a:endParaRPr lang="en-US" sz="1400" dirty="0"/>
          </a:p>
        </p:txBody>
      </p:sp>
      <p:sp>
        <p:nvSpPr>
          <p:cNvPr id="50" name="Text 48"/>
          <p:cNvSpPr txBox="1"/>
          <p:nvPr/>
        </p:nvSpPr>
        <p:spPr>
          <a:xfrm>
            <a:off x="9235440" y="5239512"/>
            <a:ext cx="2286000" cy="475488"/>
          </a:xfrm>
          <a:prstGeom prst="rect">
            <a:avLst/>
          </a:prstGeom>
          <a:noFill/>
          <a:ln/>
        </p:spPr>
        <p:txBody>
          <a:bodyPr wrap="square" lIns="0" tIns="0" rIns="0" bIns="0" rtlCol="0" anchor="ctr"/>
          <a:lstStyle/>
          <a:p>
            <a:pPr indent="0" marL="0">
              <a:buNone/>
            </a:pPr>
            <a:r>
              <a:rPr lang="en-US" sz="1200" i="1" dirty="0">
                <a:solidFill>
                  <a:schemeClr val="tx2"/>
                </a:solidFill>
              </a:rPr>
              <a:t>Refusals reset in a new session</a:t>
            </a:r>
            <a:endParaRPr lang="en-US" sz="1200" dirty="0"/>
          </a:p>
        </p:txBody>
      </p:sp>
      <p:sp>
        <p:nvSpPr>
          <p:cNvPr id="51" name="Sources"/>
          <p:cNvSpPr txBox="1"/>
          <p:nvPr/>
        </p:nvSpPr>
        <p:spPr>
          <a:xfrm>
            <a:off x="548640" y="6053328"/>
            <a:ext cx="11064240" cy="274320"/>
          </a:xfrm>
          <a:prstGeom prst="rect">
            <a:avLst/>
          </a:prstGeom>
          <a:noFill/>
          <a:ln/>
        </p:spPr>
        <p:txBody>
          <a:bodyPr wrap="square" lIns="0" tIns="0" rIns="0" bIns="0" rtlCol="0" anchor="ctr"/>
          <a:lstStyle/>
          <a:p>
            <a:pPr indent="0" marL="0">
              <a:buNone/>
            </a:pPr>
            <a:r>
              <a:rPr lang="en-US" sz="1000" dirty="0">
                <a:solidFill>
                  <a:schemeClr val="tx2"/>
                </a:solidFill>
              </a:rPr>
              <a:t>Sources: CERT-In CIAD-2026-0049; IBM 2026; Infosecurity Magazine (Barracuda); CSA (CyberXero); Socket (LiteLLM); OpenAI incident page.</a:t>
            </a:r>
            <a:endParaRPr lang="en-US" sz="1000" dirty="0"/>
          </a:p>
        </p:txBody>
      </p:sp>
      <p:sp>
        <p:nvSpPr>
          <p:cNvPr id="25" name="Slide Number Placeholder 0"/>
          <p:cNvSpPr>
            <a:spLocks noGrp="1"/>
          </p:cNvSpPr>
          <p:nvPr>
            <p:ph type="sldNum" sz="quarter" idx="4294967295"/>
          </p:nvPr>
        </p:nvSpPr>
        <p:spPr>
          <a:xfrm>
            <a:off x="11155680" y="6419088"/>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racker 1"/>
          <p:cNvSpPr txBox="1"/>
          <p:nvPr/>
        </p:nvSpPr>
        <p:spPr>
          <a:xfrm>
            <a:off x="548640" y="347472"/>
            <a:ext cx="1641348" cy="256032"/>
          </a:xfrm>
          <a:prstGeom prst="rect">
            <a:avLst/>
          </a:prstGeom>
          <a:noFill/>
          <a:ln/>
        </p:spPr>
        <p:txBody>
          <a:bodyPr wrap="square" lIns="0" tIns="0" rIns="0" bIns="0" rtlCol="0" anchor="ctr"/>
          <a:lstStyle/>
          <a:p>
            <a:pPr indent="0" marL="0">
              <a:buNone/>
            </a:pPr>
            <a:r>
              <a:rPr lang="en-US" sz="1000" spc="100" kern="0" dirty="0">
                <a:solidFill>
                  <a:schemeClr val="accent5"/>
                </a:solidFill>
              </a:rPr>
              <a:t>WHAT HAPPENED</a:t>
            </a:r>
            <a:endParaRPr lang="en-US" sz="1000" dirty="0"/>
          </a:p>
        </p:txBody>
      </p:sp>
      <p:sp>
        <p:nvSpPr>
          <p:cNvPr id="3" name="Tracker 2"/>
          <p:cNvSpPr txBox="1"/>
          <p:nvPr/>
        </p:nvSpPr>
        <p:spPr>
          <a:xfrm>
            <a:off x="2418588" y="347472"/>
            <a:ext cx="1851660" cy="256032"/>
          </a:xfrm>
          <a:prstGeom prst="rect">
            <a:avLst/>
          </a:prstGeom>
          <a:noFill/>
          <a:ln/>
        </p:spPr>
        <p:txBody>
          <a:bodyPr wrap="square" lIns="0" tIns="0" rIns="0" bIns="0" rtlCol="0" anchor="ctr"/>
          <a:lstStyle/>
          <a:p>
            <a:pPr indent="0" marL="0">
              <a:buNone/>
            </a:pPr>
            <a:r>
              <a:rPr lang="en-US" sz="1000" spc="100" kern="0" dirty="0">
                <a:solidFill>
                  <a:schemeClr val="accent5"/>
                </a:solidFill>
              </a:rPr>
              <a:t>WHERE IT BREAKS</a:t>
            </a:r>
            <a:endParaRPr lang="en-US" sz="1000" dirty="0"/>
          </a:p>
        </p:txBody>
      </p:sp>
      <p:sp>
        <p:nvSpPr>
          <p:cNvPr id="4" name="Tracker 3"/>
          <p:cNvSpPr txBox="1"/>
          <p:nvPr/>
        </p:nvSpPr>
        <p:spPr>
          <a:xfrm>
            <a:off x="4498848" y="347472"/>
            <a:ext cx="1641348" cy="256032"/>
          </a:xfrm>
          <a:prstGeom prst="rect">
            <a:avLst/>
          </a:prstGeom>
          <a:noFill/>
          <a:ln/>
        </p:spPr>
        <p:txBody>
          <a:bodyPr wrap="square" lIns="0" tIns="0" rIns="0" bIns="0" rtlCol="0" anchor="ctr"/>
          <a:lstStyle/>
          <a:p>
            <a:pPr indent="0" marL="0">
              <a:buNone/>
            </a:pPr>
            <a:r>
              <a:rPr lang="en-US" sz="1000" spc="100" kern="0" dirty="0">
                <a:solidFill>
                  <a:schemeClr val="accent5"/>
                </a:solidFill>
              </a:rPr>
              <a:t>HOW TO FIX IT</a:t>
            </a:r>
            <a:endParaRPr lang="en-US" sz="1000" dirty="0"/>
          </a:p>
        </p:txBody>
      </p:sp>
      <p:sp>
        <p:nvSpPr>
          <p:cNvPr id="5" name="Tracker 4"/>
          <p:cNvSpPr txBox="1"/>
          <p:nvPr/>
        </p:nvSpPr>
        <p:spPr>
          <a:xfrm>
            <a:off x="6368796" y="347472"/>
            <a:ext cx="1746504" cy="256032"/>
          </a:xfrm>
          <a:prstGeom prst="rect">
            <a:avLst/>
          </a:prstGeom>
          <a:noFill/>
          <a:ln/>
        </p:spPr>
        <p:txBody>
          <a:bodyPr wrap="square" lIns="0" tIns="0" rIns="0" bIns="0" rtlCol="0" anchor="ctr"/>
          <a:lstStyle/>
          <a:p>
            <a:pPr indent="0" marL="0">
              <a:buNone/>
            </a:pPr>
            <a:r>
              <a:rPr lang="en-US" sz="1000" b="1" spc="100" kern="0" dirty="0">
                <a:solidFill>
                  <a:schemeClr val="tx1"/>
                </a:solidFill>
              </a:rPr>
              <a:t>WHERE TO START</a:t>
            </a:r>
            <a:endParaRPr lang="en-US" sz="1000" dirty="0"/>
          </a:p>
        </p:txBody>
      </p:sp>
      <p:sp>
        <p:nvSpPr>
          <p:cNvPr id="6" name="Tracker underline"/>
          <p:cNvSpPr/>
          <p:nvPr/>
        </p:nvSpPr>
        <p:spPr>
          <a:xfrm>
            <a:off x="6368796" y="640080"/>
            <a:ext cx="1563624" cy="0"/>
          </a:xfrm>
          <a:prstGeom prst="line">
            <a:avLst/>
          </a:prstGeom>
          <a:noFill/>
          <a:ln w="19050">
            <a:solidFill>
              <a:schemeClr val="accent1"/>
            </a:solidFill>
            <a:prstDash val="solid"/>
          </a:ln>
        </p:spPr>
      </p:sp>
      <p:sp>
        <p:nvSpPr>
          <p:cNvPr id="7" name="Text 0"/>
          <p:cNvSpPr/>
          <p:nvPr>
            <p:ph idx="100" type="title" hasCustomPrompt="1"/>
          </p:nvPr>
        </p:nvSpPr>
        <p:spPr>
          <a:xfrm>
            <a:off x="548640" y="804672"/>
            <a:ext cx="11064240" cy="868680"/>
          </a:xfrm>
          <a:prstGeom prst="rect">
            <a:avLst/>
          </a:prstGeom>
          <a:noFill/>
          <a:ln/>
        </p:spPr>
        <p:txBody>
          <a:bodyPr wrap="square" lIns="0" tIns="0" rIns="0" bIns="0" rtlCol="0" anchor="t"/>
          <a:lstStyle/>
          <a:p>
            <a:pPr algn="l" indent="0" marL="0">
              <a:buNone/>
            </a:pPr>
            <a:r>
              <a:rPr lang="en-US" sz="2400" dirty="0">
                <a:solidFill>
                  <a:schemeClr val="tx1"/>
                </a:solidFill>
                <a:latin typeface="Georgia" pitchFamily="34" charset="0"/>
                <a:ea typeface="Georgia" pitchFamily="34" charset="-122"/>
                <a:cs typeface="Georgia" pitchFamily="34" charset="-120"/>
              </a:rPr>
              <a:t>Start with identity and the sandbox: cheap, and they close the biggest gaps. Then wire in automated checks</a:t>
            </a:r>
            <a:endParaRPr lang="en-US" sz="2400" dirty="0"/>
          </a:p>
        </p:txBody>
      </p:sp>
      <p:sp>
        <p:nvSpPr>
          <p:cNvPr id="8" name="Quadrant DO FIRST"/>
          <p:cNvSpPr/>
          <p:nvPr/>
        </p:nvSpPr>
        <p:spPr>
          <a:xfrm>
            <a:off x="868680" y="1920240"/>
            <a:ext cx="2121408" cy="1755648"/>
          </a:xfrm>
          <a:prstGeom prst="rect">
            <a:avLst/>
          </a:prstGeom>
          <a:solidFill>
            <a:schemeClr val="accent4">
              <a:alpha val="22000"/>
            </a:schemeClr>
          </a:solidFill>
          <a:ln w="12700">
            <a:solidFill>
              <a:schemeClr val="bg1"/>
            </a:solidFill>
            <a:prstDash val="solid"/>
          </a:ln>
        </p:spPr>
      </p:sp>
      <p:sp>
        <p:nvSpPr>
          <p:cNvPr id="9" name="Text 7"/>
          <p:cNvSpPr txBox="1"/>
          <p:nvPr/>
        </p:nvSpPr>
        <p:spPr>
          <a:xfrm>
            <a:off x="978408" y="2011680"/>
            <a:ext cx="1874520" cy="228600"/>
          </a:xfrm>
          <a:prstGeom prst="rect">
            <a:avLst/>
          </a:prstGeom>
          <a:noFill/>
          <a:ln/>
        </p:spPr>
        <p:txBody>
          <a:bodyPr wrap="square" lIns="0" tIns="0" rIns="0" bIns="0" rtlCol="0" anchor="ctr"/>
          <a:lstStyle/>
          <a:p>
            <a:pPr algn="l" indent="0" marL="0">
              <a:buNone/>
            </a:pPr>
            <a:r>
              <a:rPr lang="en-US" sz="1000" b="1" spc="100" kern="0" dirty="0">
                <a:solidFill>
                  <a:schemeClr val="accent4"/>
                </a:solidFill>
              </a:rPr>
              <a:t>DO FIRST</a:t>
            </a:r>
            <a:endParaRPr lang="en-US" sz="1000" dirty="0"/>
          </a:p>
        </p:txBody>
      </p:sp>
      <p:sp>
        <p:nvSpPr>
          <p:cNvPr id="10" name="Quadrant PLAN AND FUND"/>
          <p:cNvSpPr/>
          <p:nvPr/>
        </p:nvSpPr>
        <p:spPr>
          <a:xfrm>
            <a:off x="3017520" y="1920240"/>
            <a:ext cx="2121408" cy="1755648"/>
          </a:xfrm>
          <a:prstGeom prst="rect">
            <a:avLst/>
          </a:prstGeom>
          <a:solidFill>
            <a:schemeClr val="bg2"/>
          </a:solidFill>
          <a:ln w="12700">
            <a:solidFill>
              <a:schemeClr val="bg1"/>
            </a:solidFill>
            <a:prstDash val="solid"/>
          </a:ln>
        </p:spPr>
      </p:sp>
      <p:sp>
        <p:nvSpPr>
          <p:cNvPr id="11" name="Text 9"/>
          <p:cNvSpPr txBox="1"/>
          <p:nvPr/>
        </p:nvSpPr>
        <p:spPr>
          <a:xfrm>
            <a:off x="3127248" y="2011680"/>
            <a:ext cx="1874520" cy="228600"/>
          </a:xfrm>
          <a:prstGeom prst="rect">
            <a:avLst/>
          </a:prstGeom>
          <a:noFill/>
          <a:ln/>
        </p:spPr>
        <p:txBody>
          <a:bodyPr wrap="square" lIns="0" tIns="0" rIns="0" bIns="0" rtlCol="0" anchor="ctr"/>
          <a:lstStyle/>
          <a:p>
            <a:pPr algn="r" indent="0" marL="0">
              <a:buNone/>
            </a:pPr>
            <a:r>
              <a:rPr lang="en-US" sz="1000" spc="100" kern="0" dirty="0">
                <a:solidFill>
                  <a:schemeClr val="tx2"/>
                </a:solidFill>
              </a:rPr>
              <a:t>PLAN AND FUND</a:t>
            </a:r>
            <a:endParaRPr lang="en-US" sz="1000" dirty="0"/>
          </a:p>
        </p:txBody>
      </p:sp>
      <p:sp>
        <p:nvSpPr>
          <p:cNvPr id="12" name="Quadrant QUICK HYGIENE"/>
          <p:cNvSpPr/>
          <p:nvPr/>
        </p:nvSpPr>
        <p:spPr>
          <a:xfrm>
            <a:off x="868680" y="3703320"/>
            <a:ext cx="2121408" cy="1755648"/>
          </a:xfrm>
          <a:prstGeom prst="rect">
            <a:avLst/>
          </a:prstGeom>
          <a:solidFill>
            <a:schemeClr val="bg2"/>
          </a:solidFill>
          <a:ln w="12700">
            <a:solidFill>
              <a:schemeClr val="bg1"/>
            </a:solidFill>
            <a:prstDash val="solid"/>
          </a:ln>
        </p:spPr>
      </p:sp>
      <p:sp>
        <p:nvSpPr>
          <p:cNvPr id="13" name="Text 11"/>
          <p:cNvSpPr txBox="1"/>
          <p:nvPr/>
        </p:nvSpPr>
        <p:spPr>
          <a:xfrm>
            <a:off x="978408" y="5120640"/>
            <a:ext cx="1874520" cy="228600"/>
          </a:xfrm>
          <a:prstGeom prst="rect">
            <a:avLst/>
          </a:prstGeom>
          <a:noFill/>
          <a:ln/>
        </p:spPr>
        <p:txBody>
          <a:bodyPr wrap="square" lIns="0" tIns="0" rIns="0" bIns="0" rtlCol="0" anchor="ctr"/>
          <a:lstStyle/>
          <a:p>
            <a:pPr algn="l" indent="0" marL="0">
              <a:buNone/>
            </a:pPr>
            <a:r>
              <a:rPr lang="en-US" sz="1000" spc="100" kern="0" dirty="0">
                <a:solidFill>
                  <a:schemeClr val="tx2"/>
                </a:solidFill>
              </a:rPr>
              <a:t>QUICK HYGIENE</a:t>
            </a:r>
            <a:endParaRPr lang="en-US" sz="1000" dirty="0"/>
          </a:p>
        </p:txBody>
      </p:sp>
      <p:sp>
        <p:nvSpPr>
          <p:cNvPr id="14" name="Quadrant KEEP IMPROVING"/>
          <p:cNvSpPr/>
          <p:nvPr/>
        </p:nvSpPr>
        <p:spPr>
          <a:xfrm>
            <a:off x="3017520" y="3703320"/>
            <a:ext cx="2121408" cy="1755648"/>
          </a:xfrm>
          <a:prstGeom prst="rect">
            <a:avLst/>
          </a:prstGeom>
          <a:solidFill>
            <a:schemeClr val="bg2"/>
          </a:solidFill>
          <a:ln w="12700">
            <a:solidFill>
              <a:schemeClr val="bg1"/>
            </a:solidFill>
            <a:prstDash val="solid"/>
          </a:ln>
        </p:spPr>
      </p:sp>
      <p:sp>
        <p:nvSpPr>
          <p:cNvPr id="15" name="Text 13"/>
          <p:cNvSpPr txBox="1"/>
          <p:nvPr/>
        </p:nvSpPr>
        <p:spPr>
          <a:xfrm>
            <a:off x="3127248" y="5120640"/>
            <a:ext cx="1874520" cy="228600"/>
          </a:xfrm>
          <a:prstGeom prst="rect">
            <a:avLst/>
          </a:prstGeom>
          <a:noFill/>
          <a:ln/>
        </p:spPr>
        <p:txBody>
          <a:bodyPr wrap="square" lIns="0" tIns="0" rIns="0" bIns="0" rtlCol="0" anchor="ctr"/>
          <a:lstStyle/>
          <a:p>
            <a:pPr algn="r" indent="0" marL="0">
              <a:buNone/>
            </a:pPr>
            <a:r>
              <a:rPr lang="en-US" sz="1000" spc="100" kern="0" dirty="0">
                <a:solidFill>
                  <a:schemeClr val="tx2"/>
                </a:solidFill>
              </a:rPr>
              <a:t>KEEP IMPROVING</a:t>
            </a:r>
            <a:endParaRPr lang="en-US" sz="1000" dirty="0"/>
          </a:p>
        </p:txBody>
      </p:sp>
      <p:sp>
        <p:nvSpPr>
          <p:cNvPr id="16" name="Text 14"/>
          <p:cNvSpPr txBox="1"/>
          <p:nvPr/>
        </p:nvSpPr>
        <p:spPr>
          <a:xfrm>
            <a:off x="868680" y="5532120"/>
            <a:ext cx="4297680" cy="228600"/>
          </a:xfrm>
          <a:prstGeom prst="rect">
            <a:avLst/>
          </a:prstGeom>
          <a:noFill/>
          <a:ln/>
        </p:spPr>
        <p:txBody>
          <a:bodyPr wrap="square" lIns="0" tIns="0" rIns="0" bIns="0" rtlCol="0" anchor="ctr"/>
          <a:lstStyle/>
          <a:p>
            <a:pPr algn="ctr" indent="0" marL="0">
              <a:buNone/>
            </a:pPr>
            <a:r>
              <a:rPr lang="en-US" sz="1100" dirty="0">
                <a:solidFill>
                  <a:schemeClr val="tx2"/>
                </a:solidFill>
              </a:rPr>
              <a:t>Effort  →</a:t>
            </a:r>
            <a:endParaRPr lang="en-US" sz="1100" dirty="0"/>
          </a:p>
        </p:txBody>
      </p:sp>
      <p:sp>
        <p:nvSpPr>
          <p:cNvPr id="17" name="Text 15"/>
          <p:cNvSpPr txBox="1"/>
          <p:nvPr/>
        </p:nvSpPr>
        <p:spPr>
          <a:xfrm rot="16200000">
            <a:off x="-914400" y="3584448"/>
            <a:ext cx="3291840" cy="228600"/>
          </a:xfrm>
          <a:prstGeom prst="rect">
            <a:avLst/>
          </a:prstGeom>
          <a:noFill/>
          <a:ln/>
        </p:spPr>
        <p:txBody>
          <a:bodyPr wrap="square" lIns="0" tIns="0" rIns="0" bIns="0" rtlCol="0" anchor="ctr"/>
          <a:lstStyle/>
          <a:p>
            <a:pPr algn="ctr" indent="0" marL="0">
              <a:buNone/>
            </a:pPr>
            <a:r>
              <a:rPr lang="en-US" sz="1100" dirty="0">
                <a:solidFill>
                  <a:schemeClr val="tx2"/>
                </a:solidFill>
              </a:rPr>
              <a:t>Risk removed  →</a:t>
            </a:r>
            <a:endParaRPr lang="en-US" sz="1100" dirty="0"/>
          </a:p>
        </p:txBody>
      </p:sp>
      <p:sp>
        <p:nvSpPr>
          <p:cNvPr id="18" name="Dot Identity"/>
          <p:cNvSpPr/>
          <p:nvPr/>
        </p:nvSpPr>
        <p:spPr>
          <a:xfrm>
            <a:off x="1382573" y="2602382"/>
            <a:ext cx="347472" cy="347472"/>
          </a:xfrm>
          <a:prstGeom prst="ellipse">
            <a:avLst/>
          </a:prstGeom>
          <a:solidFill>
            <a:schemeClr val="accent4"/>
          </a:solidFill>
          <a:ln w="12700">
            <a:solidFill>
              <a:schemeClr val="accent4"/>
            </a:solidFill>
            <a:prstDash val="solid"/>
          </a:ln>
        </p:spPr>
      </p:sp>
      <p:sp>
        <p:nvSpPr>
          <p:cNvPr id="19" name="Text 17"/>
          <p:cNvSpPr txBox="1"/>
          <p:nvPr/>
        </p:nvSpPr>
        <p:spPr>
          <a:xfrm>
            <a:off x="1382573" y="2602382"/>
            <a:ext cx="347472" cy="347472"/>
          </a:xfrm>
          <a:prstGeom prst="rect">
            <a:avLst/>
          </a:prstGeom>
          <a:noFill/>
          <a:ln/>
        </p:spPr>
        <p:txBody>
          <a:bodyPr wrap="square" lIns="0" tIns="0" rIns="0" bIns="0" rtlCol="0" anchor="ctr"/>
          <a:lstStyle/>
          <a:p>
            <a:pPr algn="ctr" indent="0" marL="0">
              <a:buNone/>
            </a:pPr>
            <a:r>
              <a:rPr lang="en-US" sz="1100" b="1" dirty="0">
                <a:solidFill>
                  <a:schemeClr val="tx1"/>
                </a:solidFill>
              </a:rPr>
              <a:t>2</a:t>
            </a:r>
            <a:endParaRPr lang="en-US" sz="1100" dirty="0"/>
          </a:p>
        </p:txBody>
      </p:sp>
      <p:sp>
        <p:nvSpPr>
          <p:cNvPr id="20" name="Text 18"/>
          <p:cNvSpPr txBox="1"/>
          <p:nvPr/>
        </p:nvSpPr>
        <p:spPr>
          <a:xfrm>
            <a:off x="1803197" y="2638958"/>
            <a:ext cx="1828800" cy="274320"/>
          </a:xfrm>
          <a:prstGeom prst="rect">
            <a:avLst/>
          </a:prstGeom>
          <a:noFill/>
          <a:ln/>
        </p:spPr>
        <p:txBody>
          <a:bodyPr wrap="square" lIns="0" tIns="0" rIns="0" bIns="0" rtlCol="0" anchor="ctr"/>
          <a:lstStyle/>
          <a:p>
            <a:pPr algn="l" indent="0" marL="0">
              <a:buNone/>
            </a:pPr>
            <a:r>
              <a:rPr lang="en-US" sz="1200" dirty="0">
                <a:solidFill>
                  <a:schemeClr val="tx1"/>
                </a:solidFill>
              </a:rPr>
              <a:t>Identity</a:t>
            </a:r>
            <a:endParaRPr lang="en-US" sz="1200" dirty="0"/>
          </a:p>
        </p:txBody>
      </p:sp>
      <p:sp>
        <p:nvSpPr>
          <p:cNvPr id="21" name="Dot Sandbox"/>
          <p:cNvSpPr/>
          <p:nvPr/>
        </p:nvSpPr>
        <p:spPr>
          <a:xfrm>
            <a:off x="2113178" y="2174443"/>
            <a:ext cx="347472" cy="347472"/>
          </a:xfrm>
          <a:prstGeom prst="ellipse">
            <a:avLst/>
          </a:prstGeom>
          <a:solidFill>
            <a:schemeClr val="accent4"/>
          </a:solidFill>
          <a:ln w="12700">
            <a:solidFill>
              <a:schemeClr val="accent4"/>
            </a:solidFill>
            <a:prstDash val="solid"/>
          </a:ln>
        </p:spPr>
      </p:sp>
      <p:sp>
        <p:nvSpPr>
          <p:cNvPr id="22" name="Text 20"/>
          <p:cNvSpPr txBox="1"/>
          <p:nvPr/>
        </p:nvSpPr>
        <p:spPr>
          <a:xfrm>
            <a:off x="2113178" y="2174443"/>
            <a:ext cx="347472" cy="347472"/>
          </a:xfrm>
          <a:prstGeom prst="rect">
            <a:avLst/>
          </a:prstGeom>
          <a:noFill/>
          <a:ln/>
        </p:spPr>
        <p:txBody>
          <a:bodyPr wrap="square" lIns="0" tIns="0" rIns="0" bIns="0" rtlCol="0" anchor="ctr"/>
          <a:lstStyle/>
          <a:p>
            <a:pPr algn="ctr" indent="0" marL="0">
              <a:buNone/>
            </a:pPr>
            <a:r>
              <a:rPr lang="en-US" sz="1100" b="1" dirty="0">
                <a:solidFill>
                  <a:schemeClr val="tx1"/>
                </a:solidFill>
              </a:rPr>
              <a:t>1</a:t>
            </a:r>
            <a:endParaRPr lang="en-US" sz="1100" dirty="0"/>
          </a:p>
        </p:txBody>
      </p:sp>
      <p:sp>
        <p:nvSpPr>
          <p:cNvPr id="23" name="Text 21"/>
          <p:cNvSpPr txBox="1"/>
          <p:nvPr/>
        </p:nvSpPr>
        <p:spPr>
          <a:xfrm>
            <a:off x="2533802" y="2211019"/>
            <a:ext cx="1828800" cy="274320"/>
          </a:xfrm>
          <a:prstGeom prst="rect">
            <a:avLst/>
          </a:prstGeom>
          <a:noFill/>
          <a:ln/>
        </p:spPr>
        <p:txBody>
          <a:bodyPr wrap="square" lIns="0" tIns="0" rIns="0" bIns="0" rtlCol="0" anchor="ctr"/>
          <a:lstStyle/>
          <a:p>
            <a:pPr algn="l" indent="0" marL="0">
              <a:buNone/>
            </a:pPr>
            <a:r>
              <a:rPr lang="en-US" sz="1200" dirty="0">
                <a:solidFill>
                  <a:schemeClr val="tx1"/>
                </a:solidFill>
              </a:rPr>
              <a:t>Sandbox</a:t>
            </a:r>
            <a:endParaRPr lang="en-US" sz="1200" dirty="0"/>
          </a:p>
        </p:txBody>
      </p:sp>
      <p:sp>
        <p:nvSpPr>
          <p:cNvPr id="24" name="Dot Action gate"/>
          <p:cNvSpPr/>
          <p:nvPr/>
        </p:nvSpPr>
        <p:spPr>
          <a:xfrm>
            <a:off x="4133088" y="2531059"/>
            <a:ext cx="347472" cy="347472"/>
          </a:xfrm>
          <a:prstGeom prst="ellipse">
            <a:avLst/>
          </a:prstGeom>
          <a:solidFill>
            <a:schemeClr val="accent1"/>
          </a:solidFill>
          <a:ln w="12700">
            <a:solidFill>
              <a:schemeClr val="accent1"/>
            </a:solidFill>
            <a:prstDash val="solid"/>
          </a:ln>
        </p:spPr>
      </p:sp>
      <p:sp>
        <p:nvSpPr>
          <p:cNvPr id="25" name="Text 23"/>
          <p:cNvSpPr txBox="1"/>
          <p:nvPr/>
        </p:nvSpPr>
        <p:spPr>
          <a:xfrm>
            <a:off x="4133088" y="2531059"/>
            <a:ext cx="347472" cy="347472"/>
          </a:xfrm>
          <a:prstGeom prst="rect">
            <a:avLst/>
          </a:prstGeom>
          <a:noFill/>
          <a:ln/>
        </p:spPr>
        <p:txBody>
          <a:bodyPr wrap="square" lIns="0" tIns="0" rIns="0" bIns="0" rtlCol="0" anchor="ctr"/>
          <a:lstStyle/>
          <a:p>
            <a:pPr algn="ctr" indent="0" marL="0">
              <a:buNone/>
            </a:pPr>
            <a:r>
              <a:rPr lang="en-US" sz="1100" b="1" dirty="0">
                <a:solidFill>
                  <a:schemeClr val="tx1"/>
                </a:solidFill>
              </a:rPr>
              <a:t>4</a:t>
            </a:r>
            <a:endParaRPr lang="en-US" sz="1100" dirty="0"/>
          </a:p>
        </p:txBody>
      </p:sp>
      <p:sp>
        <p:nvSpPr>
          <p:cNvPr id="26" name="Text 24"/>
          <p:cNvSpPr txBox="1"/>
          <p:nvPr/>
        </p:nvSpPr>
        <p:spPr>
          <a:xfrm>
            <a:off x="2212848" y="2567635"/>
            <a:ext cx="1828800" cy="274320"/>
          </a:xfrm>
          <a:prstGeom prst="rect">
            <a:avLst/>
          </a:prstGeom>
          <a:noFill/>
          <a:ln/>
        </p:spPr>
        <p:txBody>
          <a:bodyPr wrap="square" lIns="0" tIns="0" rIns="0" bIns="0" rtlCol="0" anchor="ctr"/>
          <a:lstStyle/>
          <a:p>
            <a:pPr algn="r" indent="0" marL="0">
              <a:buNone/>
            </a:pPr>
            <a:r>
              <a:rPr lang="en-US" sz="1200" dirty="0">
                <a:solidFill>
                  <a:schemeClr val="tx1"/>
                </a:solidFill>
              </a:rPr>
              <a:t>Action gate</a:t>
            </a:r>
            <a:endParaRPr lang="en-US" sz="1200" dirty="0"/>
          </a:p>
        </p:txBody>
      </p:sp>
      <p:sp>
        <p:nvSpPr>
          <p:cNvPr id="27" name="Dot Automated checks"/>
          <p:cNvSpPr/>
          <p:nvPr/>
        </p:nvSpPr>
        <p:spPr>
          <a:xfrm>
            <a:off x="4304995" y="3244291"/>
            <a:ext cx="347472" cy="347472"/>
          </a:xfrm>
          <a:prstGeom prst="ellipse">
            <a:avLst/>
          </a:prstGeom>
          <a:solidFill>
            <a:schemeClr val="accent1"/>
          </a:solidFill>
          <a:ln w="12700">
            <a:solidFill>
              <a:schemeClr val="accent1"/>
            </a:solidFill>
            <a:prstDash val="solid"/>
          </a:ln>
        </p:spPr>
      </p:sp>
      <p:sp>
        <p:nvSpPr>
          <p:cNvPr id="28" name="Text 26"/>
          <p:cNvSpPr txBox="1"/>
          <p:nvPr/>
        </p:nvSpPr>
        <p:spPr>
          <a:xfrm>
            <a:off x="4304995" y="3244291"/>
            <a:ext cx="347472" cy="347472"/>
          </a:xfrm>
          <a:prstGeom prst="rect">
            <a:avLst/>
          </a:prstGeom>
          <a:noFill/>
          <a:ln/>
        </p:spPr>
        <p:txBody>
          <a:bodyPr wrap="square" lIns="0" tIns="0" rIns="0" bIns="0" rtlCol="0" anchor="ctr"/>
          <a:lstStyle/>
          <a:p>
            <a:pPr algn="ctr" indent="0" marL="0">
              <a:buNone/>
            </a:pPr>
            <a:r>
              <a:rPr lang="en-US" sz="1100" b="1" dirty="0">
                <a:solidFill>
                  <a:schemeClr val="tx1"/>
                </a:solidFill>
              </a:rPr>
              <a:t>5</a:t>
            </a:r>
            <a:endParaRPr lang="en-US" sz="1100" dirty="0"/>
          </a:p>
        </p:txBody>
      </p:sp>
      <p:sp>
        <p:nvSpPr>
          <p:cNvPr id="29" name="Text 27"/>
          <p:cNvSpPr txBox="1"/>
          <p:nvPr/>
        </p:nvSpPr>
        <p:spPr>
          <a:xfrm>
            <a:off x="2384755" y="3280867"/>
            <a:ext cx="1828800" cy="274320"/>
          </a:xfrm>
          <a:prstGeom prst="rect">
            <a:avLst/>
          </a:prstGeom>
          <a:noFill/>
          <a:ln/>
        </p:spPr>
        <p:txBody>
          <a:bodyPr wrap="square" lIns="0" tIns="0" rIns="0" bIns="0" rtlCol="0" anchor="ctr"/>
          <a:lstStyle/>
          <a:p>
            <a:pPr algn="r" indent="0" marL="0">
              <a:buNone/>
            </a:pPr>
            <a:r>
              <a:rPr lang="en-US" sz="1200" dirty="0">
                <a:solidFill>
                  <a:schemeClr val="tx1"/>
                </a:solidFill>
              </a:rPr>
              <a:t>Automated checks</a:t>
            </a:r>
            <a:endParaRPr lang="en-US" sz="1200" dirty="0"/>
          </a:p>
        </p:txBody>
      </p:sp>
      <p:sp>
        <p:nvSpPr>
          <p:cNvPr id="30" name="Dot Logs and response"/>
          <p:cNvSpPr/>
          <p:nvPr/>
        </p:nvSpPr>
        <p:spPr>
          <a:xfrm>
            <a:off x="1210666" y="4314139"/>
            <a:ext cx="347472" cy="347472"/>
          </a:xfrm>
          <a:prstGeom prst="ellipse">
            <a:avLst/>
          </a:prstGeom>
          <a:solidFill>
            <a:schemeClr val="accent1"/>
          </a:solidFill>
          <a:ln w="12700">
            <a:solidFill>
              <a:schemeClr val="accent1"/>
            </a:solidFill>
            <a:prstDash val="solid"/>
          </a:ln>
        </p:spPr>
      </p:sp>
      <p:sp>
        <p:nvSpPr>
          <p:cNvPr id="31" name="Text 29"/>
          <p:cNvSpPr txBox="1"/>
          <p:nvPr/>
        </p:nvSpPr>
        <p:spPr>
          <a:xfrm>
            <a:off x="1210666" y="4314139"/>
            <a:ext cx="347472" cy="347472"/>
          </a:xfrm>
          <a:prstGeom prst="rect">
            <a:avLst/>
          </a:prstGeom>
          <a:noFill/>
          <a:ln/>
        </p:spPr>
        <p:txBody>
          <a:bodyPr wrap="square" lIns="0" tIns="0" rIns="0" bIns="0" rtlCol="0" anchor="ctr"/>
          <a:lstStyle/>
          <a:p>
            <a:pPr algn="ctr" indent="0" marL="0">
              <a:buNone/>
            </a:pPr>
            <a:r>
              <a:rPr lang="en-US" sz="1100" b="1" dirty="0">
                <a:solidFill>
                  <a:schemeClr val="tx1"/>
                </a:solidFill>
              </a:rPr>
              <a:t>6</a:t>
            </a:r>
            <a:endParaRPr lang="en-US" sz="1100" dirty="0"/>
          </a:p>
        </p:txBody>
      </p:sp>
      <p:sp>
        <p:nvSpPr>
          <p:cNvPr id="32" name="Text 30"/>
          <p:cNvSpPr txBox="1"/>
          <p:nvPr/>
        </p:nvSpPr>
        <p:spPr>
          <a:xfrm>
            <a:off x="1631290" y="4350715"/>
            <a:ext cx="1828800" cy="274320"/>
          </a:xfrm>
          <a:prstGeom prst="rect">
            <a:avLst/>
          </a:prstGeom>
          <a:noFill/>
          <a:ln/>
        </p:spPr>
        <p:txBody>
          <a:bodyPr wrap="square" lIns="0" tIns="0" rIns="0" bIns="0" rtlCol="0" anchor="ctr"/>
          <a:lstStyle/>
          <a:p>
            <a:pPr algn="l" indent="0" marL="0">
              <a:buNone/>
            </a:pPr>
            <a:r>
              <a:rPr lang="en-US" sz="1200" dirty="0">
                <a:solidFill>
                  <a:schemeClr val="tx1"/>
                </a:solidFill>
              </a:rPr>
              <a:t>Logs and response</a:t>
            </a:r>
            <a:endParaRPr lang="en-US" sz="1200" dirty="0"/>
          </a:p>
        </p:txBody>
      </p:sp>
      <p:sp>
        <p:nvSpPr>
          <p:cNvPr id="33" name="Dot Input guardrails"/>
          <p:cNvSpPr/>
          <p:nvPr/>
        </p:nvSpPr>
        <p:spPr>
          <a:xfrm>
            <a:off x="3531413" y="3957523"/>
            <a:ext cx="347472" cy="347472"/>
          </a:xfrm>
          <a:prstGeom prst="ellipse">
            <a:avLst/>
          </a:prstGeom>
          <a:solidFill>
            <a:schemeClr val="accent1"/>
          </a:solidFill>
          <a:ln w="12700">
            <a:solidFill>
              <a:schemeClr val="accent1"/>
            </a:solidFill>
            <a:prstDash val="solid"/>
          </a:ln>
        </p:spPr>
      </p:sp>
      <p:sp>
        <p:nvSpPr>
          <p:cNvPr id="34" name="Text 32"/>
          <p:cNvSpPr txBox="1"/>
          <p:nvPr/>
        </p:nvSpPr>
        <p:spPr>
          <a:xfrm>
            <a:off x="3531413" y="3957523"/>
            <a:ext cx="347472" cy="347472"/>
          </a:xfrm>
          <a:prstGeom prst="rect">
            <a:avLst/>
          </a:prstGeom>
          <a:noFill/>
          <a:ln/>
        </p:spPr>
        <p:txBody>
          <a:bodyPr wrap="square" lIns="0" tIns="0" rIns="0" bIns="0" rtlCol="0" anchor="ctr"/>
          <a:lstStyle/>
          <a:p>
            <a:pPr algn="ctr" indent="0" marL="0">
              <a:buNone/>
            </a:pPr>
            <a:r>
              <a:rPr lang="en-US" sz="1100" b="1" dirty="0">
                <a:solidFill>
                  <a:schemeClr val="tx1"/>
                </a:solidFill>
              </a:rPr>
              <a:t>3</a:t>
            </a:r>
            <a:endParaRPr lang="en-US" sz="1100" dirty="0"/>
          </a:p>
        </p:txBody>
      </p:sp>
      <p:sp>
        <p:nvSpPr>
          <p:cNvPr id="35" name="Text 33"/>
          <p:cNvSpPr txBox="1"/>
          <p:nvPr/>
        </p:nvSpPr>
        <p:spPr>
          <a:xfrm>
            <a:off x="1611173" y="3994099"/>
            <a:ext cx="1828800" cy="274320"/>
          </a:xfrm>
          <a:prstGeom prst="rect">
            <a:avLst/>
          </a:prstGeom>
          <a:noFill/>
          <a:ln/>
        </p:spPr>
        <p:txBody>
          <a:bodyPr wrap="square" lIns="0" tIns="0" rIns="0" bIns="0" rtlCol="0" anchor="ctr"/>
          <a:lstStyle/>
          <a:p>
            <a:pPr algn="r" indent="0" marL="0">
              <a:buNone/>
            </a:pPr>
            <a:r>
              <a:rPr lang="en-US" sz="1200" dirty="0">
                <a:solidFill>
                  <a:schemeClr val="tx1"/>
                </a:solidFill>
              </a:rPr>
              <a:t>Input guardrails</a:t>
            </a:r>
            <a:endParaRPr lang="en-US" sz="1200" dirty="0"/>
          </a:p>
        </p:txBody>
      </p:sp>
      <p:sp>
        <p:nvSpPr>
          <p:cNvPr id="36" name="Text 34"/>
          <p:cNvSpPr txBox="1"/>
          <p:nvPr/>
        </p:nvSpPr>
        <p:spPr>
          <a:xfrm>
            <a:off x="868680" y="5779008"/>
            <a:ext cx="4297680" cy="228600"/>
          </a:xfrm>
          <a:prstGeom prst="rect">
            <a:avLst/>
          </a:prstGeom>
          <a:noFill/>
          <a:ln/>
        </p:spPr>
        <p:txBody>
          <a:bodyPr wrap="square" lIns="0" tIns="0" rIns="0" bIns="0" rtlCol="0" anchor="ctr"/>
          <a:lstStyle/>
          <a:p>
            <a:pPr algn="ctr" indent="0" marL="0">
              <a:buNone/>
            </a:pPr>
            <a:r>
              <a:rPr lang="en-US" sz="1000" i="1" dirty="0">
                <a:solidFill>
                  <a:schemeClr val="accent5"/>
                </a:solidFill>
              </a:rPr>
              <a:t>Placement is my assessment, not survey data</a:t>
            </a:r>
            <a:endParaRPr lang="en-US" sz="1000" dirty="0"/>
          </a:p>
        </p:txBody>
      </p:sp>
      <p:sp>
        <p:nvSpPr>
          <p:cNvPr id="37" name="Text 35"/>
          <p:cNvSpPr txBox="1"/>
          <p:nvPr/>
        </p:nvSpPr>
        <p:spPr>
          <a:xfrm>
            <a:off x="5715000" y="1828800"/>
            <a:ext cx="5486400" cy="256032"/>
          </a:xfrm>
          <a:prstGeom prst="rect">
            <a:avLst/>
          </a:prstGeom>
          <a:noFill/>
          <a:ln/>
        </p:spPr>
        <p:txBody>
          <a:bodyPr wrap="square" lIns="0" tIns="0" rIns="0" bIns="0" rtlCol="0" anchor="ctr"/>
          <a:lstStyle/>
          <a:p>
            <a:pPr indent="0" marL="0">
              <a:buNone/>
            </a:pPr>
            <a:r>
              <a:rPr lang="en-US" sz="1000" spc="100" kern="0" dirty="0">
                <a:solidFill>
                  <a:schemeClr val="tx2"/>
                </a:solidFill>
              </a:rPr>
              <a:t>AUTOMATED CHECKS TO WIRE IN</a:t>
            </a:r>
            <a:endParaRPr lang="en-US" sz="1000" dirty="0"/>
          </a:p>
        </p:txBody>
      </p:sp>
      <p:sp>
        <p:nvSpPr>
          <p:cNvPr id="38" name="Checks Before release"/>
          <p:cNvSpPr/>
          <p:nvPr/>
        </p:nvSpPr>
        <p:spPr>
          <a:xfrm>
            <a:off x="5715000" y="2148840"/>
            <a:ext cx="1901952" cy="2606040"/>
          </a:xfrm>
          <a:prstGeom prst="roundRect">
            <a:avLst>
              <a:gd name="adj" fmla="val 3846"/>
            </a:avLst>
          </a:prstGeom>
          <a:solidFill>
            <a:schemeClr val="bg2"/>
          </a:solidFill>
          <a:ln w="9525">
            <a:solidFill>
              <a:schemeClr val="accent3"/>
            </a:solidFill>
            <a:prstDash val="solid"/>
          </a:ln>
        </p:spPr>
      </p:sp>
      <p:sp>
        <p:nvSpPr>
          <p:cNvPr id="39" name="Text 37"/>
          <p:cNvSpPr txBox="1"/>
          <p:nvPr/>
        </p:nvSpPr>
        <p:spPr>
          <a:xfrm>
            <a:off x="5852160" y="2267712"/>
            <a:ext cx="1645920" cy="320040"/>
          </a:xfrm>
          <a:prstGeom prst="rect">
            <a:avLst/>
          </a:prstGeom>
          <a:noFill/>
          <a:ln/>
        </p:spPr>
        <p:txBody>
          <a:bodyPr wrap="square" lIns="0" tIns="0" rIns="0" bIns="0" rtlCol="0" anchor="ctr"/>
          <a:lstStyle/>
          <a:p>
            <a:pPr indent="0" marL="0">
              <a:buNone/>
            </a:pPr>
            <a:r>
              <a:rPr lang="en-US" sz="1400" b="1" dirty="0">
                <a:solidFill>
                  <a:schemeClr val="tx1"/>
                </a:solidFill>
              </a:rPr>
              <a:t>Before release</a:t>
            </a:r>
            <a:endParaRPr lang="en-US" sz="1400" dirty="0"/>
          </a:p>
        </p:txBody>
      </p:sp>
      <p:sp>
        <p:nvSpPr>
          <p:cNvPr id="40" name="Text 38"/>
          <p:cNvSpPr txBox="1"/>
          <p:nvPr/>
        </p:nvSpPr>
        <p:spPr>
          <a:xfrm>
            <a:off x="5852160" y="2633472"/>
            <a:ext cx="1673352" cy="2057400"/>
          </a:xfrm>
          <a:prstGeom prst="rect">
            <a:avLst/>
          </a:prstGeom>
          <a:noFill/>
          <a:ln/>
        </p:spPr>
        <p:txBody>
          <a:bodyPr wrap="square" lIns="0" tIns="0" rIns="0" bIns="0" rtlCol="0" anchor="t"/>
          <a:lstStyle/>
          <a:p>
            <a:pPr marL="152400" indent="-152400">
              <a:spcAft>
                <a:spcPts val="600"/>
              </a:spcAft>
              <a:buSzPct val="100000"/>
              <a:buChar char="•"/>
            </a:pPr>
            <a:r>
              <a:rPr lang="en-US" sz="1200" dirty="0">
                <a:solidFill>
                  <a:schemeClr val="tx1"/>
                </a:solidFill>
              </a:rPr>
              <a:t>Red-team for injection and scope escape</a:t>
            </a:r>
            <a:endParaRPr lang="en-US" sz="1200" dirty="0"/>
          </a:p>
          <a:p>
            <a:pPr marL="152400" indent="-152400">
              <a:spcAft>
                <a:spcPts val="600"/>
              </a:spcAft>
              <a:buSzPct val="100000"/>
              <a:buChar char="•"/>
            </a:pPr>
            <a:r>
              <a:rPr lang="en-US" sz="1200" dirty="0">
                <a:solidFill>
                  <a:schemeClr val="tx1"/>
                </a:solidFill>
              </a:rPr>
              <a:t>Pin dependencies, verify provenance</a:t>
            </a:r>
            <a:endParaRPr lang="en-US" sz="1200" dirty="0"/>
          </a:p>
          <a:p>
            <a:pPr marL="152400" indent="-152400">
              <a:spcAft>
                <a:spcPts val="600"/>
              </a:spcAft>
              <a:buSzPct val="100000"/>
              <a:buChar char="•"/>
            </a:pPr>
            <a:r>
              <a:rPr lang="en-US" sz="1200" dirty="0">
                <a:solidFill>
                  <a:schemeClr val="tx1"/>
                </a:solidFill>
              </a:rPr>
              <a:t>Secret scanning on every commit</a:t>
            </a:r>
            <a:endParaRPr lang="en-US" sz="1200" dirty="0"/>
          </a:p>
        </p:txBody>
      </p:sp>
      <p:sp>
        <p:nvSpPr>
          <p:cNvPr id="41" name="Checks While running"/>
          <p:cNvSpPr/>
          <p:nvPr/>
        </p:nvSpPr>
        <p:spPr>
          <a:xfrm>
            <a:off x="7708392" y="2148840"/>
            <a:ext cx="1901952" cy="2606040"/>
          </a:xfrm>
          <a:prstGeom prst="roundRect">
            <a:avLst>
              <a:gd name="adj" fmla="val 3846"/>
            </a:avLst>
          </a:prstGeom>
          <a:solidFill>
            <a:schemeClr val="bg2"/>
          </a:solidFill>
          <a:ln w="9525">
            <a:solidFill>
              <a:schemeClr val="accent3"/>
            </a:solidFill>
            <a:prstDash val="solid"/>
          </a:ln>
        </p:spPr>
      </p:sp>
      <p:sp>
        <p:nvSpPr>
          <p:cNvPr id="42" name="Text 40"/>
          <p:cNvSpPr txBox="1"/>
          <p:nvPr/>
        </p:nvSpPr>
        <p:spPr>
          <a:xfrm>
            <a:off x="7845552" y="2267712"/>
            <a:ext cx="1645920" cy="320040"/>
          </a:xfrm>
          <a:prstGeom prst="rect">
            <a:avLst/>
          </a:prstGeom>
          <a:noFill/>
          <a:ln/>
        </p:spPr>
        <p:txBody>
          <a:bodyPr wrap="square" lIns="0" tIns="0" rIns="0" bIns="0" rtlCol="0" anchor="ctr"/>
          <a:lstStyle/>
          <a:p>
            <a:pPr indent="0" marL="0">
              <a:buNone/>
            </a:pPr>
            <a:r>
              <a:rPr lang="en-US" sz="1400" b="1" dirty="0">
                <a:solidFill>
                  <a:schemeClr val="tx1"/>
                </a:solidFill>
              </a:rPr>
              <a:t>While running</a:t>
            </a:r>
            <a:endParaRPr lang="en-US" sz="1400" dirty="0"/>
          </a:p>
        </p:txBody>
      </p:sp>
      <p:sp>
        <p:nvSpPr>
          <p:cNvPr id="43" name="Text 41"/>
          <p:cNvSpPr txBox="1"/>
          <p:nvPr/>
        </p:nvSpPr>
        <p:spPr>
          <a:xfrm>
            <a:off x="7845552" y="2633472"/>
            <a:ext cx="1673352" cy="2057400"/>
          </a:xfrm>
          <a:prstGeom prst="rect">
            <a:avLst/>
          </a:prstGeom>
          <a:noFill/>
          <a:ln/>
        </p:spPr>
        <p:txBody>
          <a:bodyPr wrap="square" lIns="0" tIns="0" rIns="0" bIns="0" rtlCol="0" anchor="t"/>
          <a:lstStyle/>
          <a:p>
            <a:pPr marL="152400" indent="-152400">
              <a:spcAft>
                <a:spcPts val="600"/>
              </a:spcAft>
              <a:buSzPct val="100000"/>
              <a:buChar char="•"/>
            </a:pPr>
            <a:r>
              <a:rPr lang="en-US" sz="1200" dirty="0">
                <a:solidFill>
                  <a:schemeClr val="tx1"/>
                </a:solidFill>
              </a:rPr>
              <a:t>Alert on unknown domains</a:t>
            </a:r>
            <a:endParaRPr lang="en-US" sz="1200" dirty="0"/>
          </a:p>
          <a:p>
            <a:pPr marL="152400" indent="-152400">
              <a:spcAft>
                <a:spcPts val="600"/>
              </a:spcAft>
              <a:buSzPct val="100000"/>
              <a:buChar char="•"/>
            </a:pPr>
            <a:r>
              <a:rPr lang="en-US" sz="1200" dirty="0">
                <a:solidFill>
                  <a:schemeClr val="tx1"/>
                </a:solidFill>
              </a:rPr>
              <a:t>Flag bulk reads and odd key use</a:t>
            </a:r>
            <a:endParaRPr lang="en-US" sz="1200" dirty="0"/>
          </a:p>
          <a:p>
            <a:pPr marL="152400" indent="-152400">
              <a:spcAft>
                <a:spcPts val="600"/>
              </a:spcAft>
              <a:buSzPct val="100000"/>
              <a:buChar char="•"/>
            </a:pPr>
            <a:r>
              <a:rPr lang="en-US" sz="1200" dirty="0">
                <a:solidFill>
                  <a:schemeClr val="tx1"/>
                </a:solidFill>
              </a:rPr>
              <a:t>Auto-stop on credentials it doesn't own</a:t>
            </a:r>
            <a:endParaRPr lang="en-US" sz="1200" dirty="0"/>
          </a:p>
        </p:txBody>
      </p:sp>
      <p:sp>
        <p:nvSpPr>
          <p:cNvPr id="44" name="Checks After an incident"/>
          <p:cNvSpPr/>
          <p:nvPr/>
        </p:nvSpPr>
        <p:spPr>
          <a:xfrm>
            <a:off x="9701784" y="2148840"/>
            <a:ext cx="1901952" cy="2606040"/>
          </a:xfrm>
          <a:prstGeom prst="roundRect">
            <a:avLst>
              <a:gd name="adj" fmla="val 3846"/>
            </a:avLst>
          </a:prstGeom>
          <a:solidFill>
            <a:schemeClr val="bg2"/>
          </a:solidFill>
          <a:ln w="9525">
            <a:solidFill>
              <a:schemeClr val="accent3"/>
            </a:solidFill>
            <a:prstDash val="solid"/>
          </a:ln>
        </p:spPr>
      </p:sp>
      <p:sp>
        <p:nvSpPr>
          <p:cNvPr id="45" name="Text 43"/>
          <p:cNvSpPr txBox="1"/>
          <p:nvPr/>
        </p:nvSpPr>
        <p:spPr>
          <a:xfrm>
            <a:off x="9838944" y="2267712"/>
            <a:ext cx="1645920" cy="320040"/>
          </a:xfrm>
          <a:prstGeom prst="rect">
            <a:avLst/>
          </a:prstGeom>
          <a:noFill/>
          <a:ln/>
        </p:spPr>
        <p:txBody>
          <a:bodyPr wrap="square" lIns="0" tIns="0" rIns="0" bIns="0" rtlCol="0" anchor="ctr"/>
          <a:lstStyle/>
          <a:p>
            <a:pPr indent="0" marL="0">
              <a:buNone/>
            </a:pPr>
            <a:r>
              <a:rPr lang="en-US" sz="1400" b="1" dirty="0">
                <a:solidFill>
                  <a:schemeClr val="tx1"/>
                </a:solidFill>
              </a:rPr>
              <a:t>After an incident</a:t>
            </a:r>
            <a:endParaRPr lang="en-US" sz="1400" dirty="0"/>
          </a:p>
        </p:txBody>
      </p:sp>
      <p:sp>
        <p:nvSpPr>
          <p:cNvPr id="46" name="Text 44"/>
          <p:cNvSpPr txBox="1"/>
          <p:nvPr/>
        </p:nvSpPr>
        <p:spPr>
          <a:xfrm>
            <a:off x="9838944" y="2633472"/>
            <a:ext cx="1673352" cy="2057400"/>
          </a:xfrm>
          <a:prstGeom prst="rect">
            <a:avLst/>
          </a:prstGeom>
          <a:noFill/>
          <a:ln/>
        </p:spPr>
        <p:txBody>
          <a:bodyPr wrap="square" lIns="0" tIns="0" rIns="0" bIns="0" rtlCol="0" anchor="t"/>
          <a:lstStyle/>
          <a:p>
            <a:pPr marL="152400" indent="-152400">
              <a:spcAft>
                <a:spcPts val="600"/>
              </a:spcAft>
              <a:buSzPct val="100000"/>
              <a:buChar char="•"/>
            </a:pPr>
            <a:r>
              <a:rPr lang="en-US" sz="1200" dirty="0">
                <a:solidFill>
                  <a:schemeClr val="tx1"/>
                </a:solidFill>
              </a:rPr>
              <a:t>Replay the agent's action log</a:t>
            </a:r>
            <a:endParaRPr lang="en-US" sz="1200" dirty="0"/>
          </a:p>
          <a:p>
            <a:pPr marL="152400" indent="-152400">
              <a:spcAft>
                <a:spcPts val="600"/>
              </a:spcAft>
              <a:buSzPct val="100000"/>
              <a:buChar char="•"/>
            </a:pPr>
            <a:r>
              <a:rPr lang="en-US" sz="1200" dirty="0">
                <a:solidFill>
                  <a:schemeClr val="tx1"/>
                </a:solidFill>
              </a:rPr>
              <a:t>Rotate everything it touched</a:t>
            </a:r>
            <a:endParaRPr lang="en-US" sz="1200" dirty="0"/>
          </a:p>
          <a:p>
            <a:pPr marL="152400" indent="-152400">
              <a:spcAft>
                <a:spcPts val="600"/>
              </a:spcAft>
              <a:buSzPct val="100000"/>
              <a:buChar char="•"/>
            </a:pPr>
            <a:r>
              <a:rPr lang="en-US" sz="1200" dirty="0">
                <a:solidFill>
                  <a:schemeClr val="tx1"/>
                </a:solidFill>
              </a:rPr>
              <a:t>Notify affected parties in hours</a:t>
            </a:r>
            <a:endParaRPr lang="en-US" sz="1200" dirty="0"/>
          </a:p>
        </p:txBody>
      </p:sp>
      <p:sp>
        <p:nvSpPr>
          <p:cNvPr id="47" name="Text 45"/>
          <p:cNvSpPr txBox="1"/>
          <p:nvPr/>
        </p:nvSpPr>
        <p:spPr>
          <a:xfrm>
            <a:off x="5715000" y="4937760"/>
            <a:ext cx="5897880" cy="777240"/>
          </a:xfrm>
          <a:prstGeom prst="rect">
            <a:avLst/>
          </a:prstGeom>
          <a:noFill/>
          <a:ln/>
        </p:spPr>
        <p:txBody>
          <a:bodyPr wrap="square" lIns="0" tIns="0" rIns="0" bIns="0" rtlCol="0" anchor="t"/>
          <a:lstStyle/>
          <a:p>
            <a:pPr indent="0" marL="0">
              <a:buNone/>
            </a:pPr>
            <a:r>
              <a:rPr lang="en-US" sz="1000" spc="100" kern="0" dirty="0">
                <a:solidFill>
                  <a:schemeClr val="tx2"/>
                </a:solidFill>
              </a:rPr>
              <a:t>TRACK</a:t>
            </a:r>
            <a:endParaRPr lang="en-US" sz="1000" dirty="0"/>
          </a:p>
          <a:p>
            <a:pPr indent="0" marL="0">
              <a:buNone/>
            </a:pPr>
            <a:r>
              <a:rPr lang="en-US" sz="1200" dirty="0">
                <a:solidFill>
                  <a:schemeClr val="tx1"/>
                </a:solidFill>
              </a:rPr>
              <a:t>% of agent runs sandboxed  ·  median credential lifetime  ·  % of high-risk actions behind approval  ·  minutes from anomaly to auto-stop</a:t>
            </a:r>
            <a:endParaRPr lang="en-US" sz="1000" dirty="0"/>
          </a:p>
        </p:txBody>
      </p:sp>
      <p:sp>
        <p:nvSpPr>
          <p:cNvPr id="48" name="Sources"/>
          <p:cNvSpPr txBox="1"/>
          <p:nvPr/>
        </p:nvSpPr>
        <p:spPr>
          <a:xfrm>
            <a:off x="548640" y="6053328"/>
            <a:ext cx="11064240" cy="274320"/>
          </a:xfrm>
          <a:prstGeom prst="rect">
            <a:avLst/>
          </a:prstGeom>
          <a:noFill/>
          <a:ln/>
        </p:spPr>
        <p:txBody>
          <a:bodyPr wrap="square" lIns="0" tIns="0" rIns="0" bIns="0" rtlCol="0" anchor="ctr"/>
          <a:lstStyle/>
          <a:p>
            <a:pPr indent="0" marL="0">
              <a:buNone/>
            </a:pPr>
            <a:r>
              <a:rPr lang="en-US" sz="1000" dirty="0">
                <a:solidFill>
                  <a:schemeClr val="tx2"/>
                </a:solidFill>
              </a:rPr>
              <a:t>Sources: CERT-In CIAD-2026-0049 recommendations for AI developers and deployers; IBM Cost of a Data Breach 2026; Socket on LiteLLM 1.107.0.</a:t>
            </a:r>
            <a:endParaRPr lang="en-US" sz="1000" dirty="0"/>
          </a:p>
        </p:txBody>
      </p:sp>
      <p:sp>
        <p:nvSpPr>
          <p:cNvPr id="25" name="Slide Number Placeholder 0"/>
          <p:cNvSpPr>
            <a:spLocks noGrp="1"/>
          </p:cNvSpPr>
          <p:nvPr>
            <p:ph type="sldNum" sz="quarter" idx="4294967295"/>
          </p:nvPr>
        </p:nvSpPr>
        <p:spPr>
          <a:xfrm>
            <a:off x="11155680" y="6419088"/>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riginal">
  <a:themeElements>
    <a:clrScheme name="Original">
      <a:dk1>
        <a:srgbClr val="ECECEC"/>
      </a:dk1>
      <a:lt1>
        <a:srgbClr val="0F0F10"/>
      </a:lt1>
      <a:dk2>
        <a:srgbClr val="9A9A9A"/>
      </a:dk2>
      <a:lt2>
        <a:srgbClr val="1A1A1C"/>
      </a:lt2>
      <a:accent1>
        <a:srgbClr val="4A90D9"/>
      </a:accent1>
      <a:accent2>
        <a:srgbClr val="E07A4F"/>
      </a:accent2>
      <a:accent3>
        <a:srgbClr val="2A2A2C"/>
      </a:accent3>
      <a:accent4>
        <a:srgbClr val="3F9B6E"/>
      </a:accent4>
      <a:accent5>
        <a:srgbClr val="5A5A5E"/>
      </a:accent5>
      <a:accent6>
        <a:srgbClr val="D64545"/>
      </a:accent6>
      <a:hlink>
        <a:srgbClr val="8AB4F8"/>
      </a:hlink>
      <a:folHlink>
        <a:srgbClr val="9A9A9A"/>
      </a:folHlink>
    </a:clrScheme>
    <a:fontScheme name="Original">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bugs were old. The clock is new.</dc:title>
  <dc:subject>PptxGenJS Presentation</dc:subject>
  <dc:creator>Aanchal Mittal</dc:creator>
  <cp:lastModifiedBy>Aanchal Mittal</cp:lastModifiedBy>
  <cp:revision>1</cp:revision>
  <dcterms:created xsi:type="dcterms:W3CDTF">2026-10-25T12:58:52Z</dcterms:created>
  <dcterms:modified xsi:type="dcterms:W3CDTF">2026-10-25T12:58:52Z</dcterms:modified>
</cp:coreProperties>
</file>